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80" r:id="rId2"/>
    <p:sldId id="321" r:id="rId3"/>
    <p:sldId id="281" r:id="rId4"/>
    <p:sldId id="283" r:id="rId5"/>
    <p:sldId id="320" r:id="rId6"/>
    <p:sldId id="318" r:id="rId7"/>
    <p:sldId id="329" r:id="rId8"/>
    <p:sldId id="322" r:id="rId9"/>
    <p:sldId id="311" r:id="rId10"/>
    <p:sldId id="333" r:id="rId11"/>
    <p:sldId id="323" r:id="rId12"/>
    <p:sldId id="264" r:id="rId13"/>
    <p:sldId id="331" r:id="rId14"/>
    <p:sldId id="267" r:id="rId15"/>
    <p:sldId id="268" r:id="rId16"/>
    <p:sldId id="269" r:id="rId17"/>
    <p:sldId id="270" r:id="rId18"/>
    <p:sldId id="324" r:id="rId19"/>
    <p:sldId id="273" r:id="rId20"/>
    <p:sldId id="274" r:id="rId21"/>
    <p:sldId id="275" r:id="rId22"/>
    <p:sldId id="319" r:id="rId23"/>
    <p:sldId id="315" r:id="rId24"/>
    <p:sldId id="316" r:id="rId25"/>
    <p:sldId id="328" r:id="rId26"/>
    <p:sldId id="317" r:id="rId27"/>
    <p:sldId id="276" r:id="rId28"/>
    <p:sldId id="288" r:id="rId29"/>
    <p:sldId id="314" r:id="rId30"/>
    <p:sldId id="332" r:id="rId31"/>
    <p:sldId id="326" r:id="rId32"/>
    <p:sldId id="291" r:id="rId33"/>
    <p:sldId id="330" r:id="rId34"/>
    <p:sldId id="293" r:id="rId35"/>
    <p:sldId id="327" r:id="rId36"/>
    <p:sldId id="309" r:id="rId37"/>
    <p:sldId id="312" r:id="rId38"/>
    <p:sldId id="325" r:id="rId39"/>
  </p:sldIdLst>
  <p:sldSz cx="9144000" cy="6858000" type="screen4x3"/>
  <p:notesSz cx="9926638" cy="6797675"/>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80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60"/>
  </p:normalViewPr>
  <p:slideViewPr>
    <p:cSldViewPr>
      <p:cViewPr>
        <p:scale>
          <a:sx n="81" d="100"/>
          <a:sy n="81" d="100"/>
        </p:scale>
        <p:origin x="-1672" y="-12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296"/>
    </p:cViewPr>
  </p:sorterViewPr>
  <p:notesViewPr>
    <p:cSldViewPr>
      <p:cViewPr varScale="1">
        <p:scale>
          <a:sx n="65" d="100"/>
          <a:sy n="65" d="100"/>
        </p:scale>
        <p:origin x="-2964" y="-102"/>
      </p:cViewPr>
      <p:guideLst>
        <p:guide orient="horz" pos="2141"/>
        <p:guide pos="3125"/>
      </p:guideLst>
    </p:cSldViewPr>
  </p:notes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2"/>
            <a:ext cx="4304129" cy="339434"/>
          </a:xfrm>
          <a:prstGeom prst="rect">
            <a:avLst/>
          </a:prstGeom>
          <a:noFill/>
          <a:ln w="9525">
            <a:noFill/>
            <a:miter lim="800000"/>
            <a:headEnd/>
            <a:tailEnd/>
          </a:ln>
          <a:effectLst/>
        </p:spPr>
        <p:txBody>
          <a:bodyPr vert="horz" wrap="square" lIns="99060" tIns="49530" rIns="99060" bIns="49530" numCol="1" anchor="t" anchorCtr="0" compatLnSpc="1">
            <a:prstTxWarp prst="textNoShape">
              <a:avLst/>
            </a:prstTxWarp>
          </a:bodyPr>
          <a:lstStyle>
            <a:lvl1pPr defTabSz="990803">
              <a:defRPr sz="1300"/>
            </a:lvl1pPr>
          </a:lstStyle>
          <a:p>
            <a:pPr>
              <a:defRPr/>
            </a:pPr>
            <a:endParaRPr lang="sv-SE"/>
          </a:p>
        </p:txBody>
      </p:sp>
      <p:sp>
        <p:nvSpPr>
          <p:cNvPr id="28675" name="Rectangle 3"/>
          <p:cNvSpPr>
            <a:spLocks noGrp="1" noChangeArrowheads="1"/>
          </p:cNvSpPr>
          <p:nvPr>
            <p:ph type="dt" sz="quarter" idx="1"/>
          </p:nvPr>
        </p:nvSpPr>
        <p:spPr bwMode="auto">
          <a:xfrm>
            <a:off x="5622511" y="2"/>
            <a:ext cx="4301975" cy="339434"/>
          </a:xfrm>
          <a:prstGeom prst="rect">
            <a:avLst/>
          </a:prstGeom>
          <a:noFill/>
          <a:ln w="9525">
            <a:noFill/>
            <a:miter lim="800000"/>
            <a:headEnd/>
            <a:tailEnd/>
          </a:ln>
          <a:effectLst/>
        </p:spPr>
        <p:txBody>
          <a:bodyPr vert="horz" wrap="square" lIns="99060" tIns="49530" rIns="99060" bIns="49530" numCol="1" anchor="t" anchorCtr="0" compatLnSpc="1">
            <a:prstTxWarp prst="textNoShape">
              <a:avLst/>
            </a:prstTxWarp>
          </a:bodyPr>
          <a:lstStyle>
            <a:lvl1pPr algn="r" defTabSz="990803">
              <a:defRPr sz="1300"/>
            </a:lvl1pPr>
          </a:lstStyle>
          <a:p>
            <a:pPr>
              <a:defRPr/>
            </a:pPr>
            <a:endParaRPr lang="sv-SE"/>
          </a:p>
        </p:txBody>
      </p:sp>
      <p:sp>
        <p:nvSpPr>
          <p:cNvPr id="28676" name="Rectangle 4"/>
          <p:cNvSpPr>
            <a:spLocks noGrp="1" noChangeArrowheads="1"/>
          </p:cNvSpPr>
          <p:nvPr>
            <p:ph type="ftr" sz="quarter" idx="2"/>
          </p:nvPr>
        </p:nvSpPr>
        <p:spPr bwMode="auto">
          <a:xfrm>
            <a:off x="0" y="6457118"/>
            <a:ext cx="4304129" cy="339434"/>
          </a:xfrm>
          <a:prstGeom prst="rect">
            <a:avLst/>
          </a:prstGeom>
          <a:noFill/>
          <a:ln w="9525">
            <a:noFill/>
            <a:miter lim="800000"/>
            <a:headEnd/>
            <a:tailEnd/>
          </a:ln>
          <a:effectLst/>
        </p:spPr>
        <p:txBody>
          <a:bodyPr vert="horz" wrap="square" lIns="99060" tIns="49530" rIns="99060" bIns="49530" numCol="1" anchor="b" anchorCtr="0" compatLnSpc="1">
            <a:prstTxWarp prst="textNoShape">
              <a:avLst/>
            </a:prstTxWarp>
          </a:bodyPr>
          <a:lstStyle>
            <a:lvl1pPr defTabSz="990803">
              <a:defRPr sz="1300"/>
            </a:lvl1pPr>
          </a:lstStyle>
          <a:p>
            <a:pPr>
              <a:defRPr/>
            </a:pPr>
            <a:endParaRPr lang="sv-SE"/>
          </a:p>
        </p:txBody>
      </p:sp>
      <p:sp>
        <p:nvSpPr>
          <p:cNvPr id="28677" name="Rectangle 5"/>
          <p:cNvSpPr>
            <a:spLocks noGrp="1" noChangeArrowheads="1"/>
          </p:cNvSpPr>
          <p:nvPr>
            <p:ph type="sldNum" sz="quarter" idx="3"/>
          </p:nvPr>
        </p:nvSpPr>
        <p:spPr bwMode="auto">
          <a:xfrm>
            <a:off x="5622511" y="6457118"/>
            <a:ext cx="4301975" cy="339434"/>
          </a:xfrm>
          <a:prstGeom prst="rect">
            <a:avLst/>
          </a:prstGeom>
          <a:noFill/>
          <a:ln w="9525">
            <a:noFill/>
            <a:miter lim="800000"/>
            <a:headEnd/>
            <a:tailEnd/>
          </a:ln>
          <a:effectLst/>
        </p:spPr>
        <p:txBody>
          <a:bodyPr vert="horz" wrap="square" lIns="99060" tIns="49530" rIns="99060" bIns="49530" numCol="1" anchor="b" anchorCtr="0" compatLnSpc="1">
            <a:prstTxWarp prst="textNoShape">
              <a:avLst/>
            </a:prstTxWarp>
          </a:bodyPr>
          <a:lstStyle>
            <a:lvl1pPr algn="r" defTabSz="990803">
              <a:defRPr sz="1300"/>
            </a:lvl1pPr>
          </a:lstStyle>
          <a:p>
            <a:pPr>
              <a:defRPr/>
            </a:pPr>
            <a:fld id="{059B5DBB-9C03-4427-A578-A580B1F5DE53}" type="slidenum">
              <a:rPr lang="sv-SE"/>
              <a:pPr>
                <a:defRPr/>
              </a:pPr>
              <a:t>‹Nr.›</a:t>
            </a:fld>
            <a:endParaRPr lang="sv-SE"/>
          </a:p>
        </p:txBody>
      </p:sp>
    </p:spTree>
    <p:extLst>
      <p:ext uri="{BB962C8B-B14F-4D97-AF65-F5344CB8AC3E}">
        <p14:creationId xmlns:p14="http://schemas.microsoft.com/office/powerpoint/2010/main" val="1099097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2"/>
            <a:ext cx="4304129" cy="339434"/>
          </a:xfrm>
          <a:prstGeom prst="rect">
            <a:avLst/>
          </a:prstGeom>
          <a:noFill/>
          <a:ln w="9525">
            <a:noFill/>
            <a:miter lim="800000"/>
            <a:headEnd/>
            <a:tailEnd/>
          </a:ln>
          <a:effectLst/>
        </p:spPr>
        <p:txBody>
          <a:bodyPr vert="horz" wrap="square" lIns="99060" tIns="49530" rIns="99060" bIns="49530" numCol="1" anchor="t" anchorCtr="0" compatLnSpc="1">
            <a:prstTxWarp prst="textNoShape">
              <a:avLst/>
            </a:prstTxWarp>
          </a:bodyPr>
          <a:lstStyle>
            <a:lvl1pPr defTabSz="990803">
              <a:defRPr sz="1300"/>
            </a:lvl1pPr>
          </a:lstStyle>
          <a:p>
            <a:pPr>
              <a:defRPr/>
            </a:pPr>
            <a:endParaRPr lang="sv-SE"/>
          </a:p>
        </p:txBody>
      </p:sp>
      <p:sp>
        <p:nvSpPr>
          <p:cNvPr id="6147" name="Rectangle 3"/>
          <p:cNvSpPr>
            <a:spLocks noGrp="1" noChangeArrowheads="1"/>
          </p:cNvSpPr>
          <p:nvPr>
            <p:ph type="dt" idx="1"/>
          </p:nvPr>
        </p:nvSpPr>
        <p:spPr bwMode="auto">
          <a:xfrm>
            <a:off x="5622511" y="2"/>
            <a:ext cx="4301975" cy="339434"/>
          </a:xfrm>
          <a:prstGeom prst="rect">
            <a:avLst/>
          </a:prstGeom>
          <a:noFill/>
          <a:ln w="9525">
            <a:noFill/>
            <a:miter lim="800000"/>
            <a:headEnd/>
            <a:tailEnd/>
          </a:ln>
          <a:effectLst/>
        </p:spPr>
        <p:txBody>
          <a:bodyPr vert="horz" wrap="square" lIns="99060" tIns="49530" rIns="99060" bIns="49530" numCol="1" anchor="t" anchorCtr="0" compatLnSpc="1">
            <a:prstTxWarp prst="textNoShape">
              <a:avLst/>
            </a:prstTxWarp>
          </a:bodyPr>
          <a:lstStyle>
            <a:lvl1pPr algn="r" defTabSz="990803">
              <a:defRPr sz="1300"/>
            </a:lvl1pPr>
          </a:lstStyle>
          <a:p>
            <a:pPr>
              <a:defRPr/>
            </a:pPr>
            <a:endParaRPr lang="sv-SE"/>
          </a:p>
        </p:txBody>
      </p:sp>
      <p:sp>
        <p:nvSpPr>
          <p:cNvPr id="26628" name="Rectangle 4"/>
          <p:cNvSpPr>
            <a:spLocks noGrp="1" noRot="1" noChangeAspect="1" noChangeArrowheads="1" noTextEdit="1"/>
          </p:cNvSpPr>
          <p:nvPr>
            <p:ph type="sldImg" idx="2"/>
          </p:nvPr>
        </p:nvSpPr>
        <p:spPr bwMode="auto">
          <a:xfrm>
            <a:off x="3265488" y="512763"/>
            <a:ext cx="3395662" cy="2546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90943" y="3227997"/>
            <a:ext cx="7944757" cy="3058280"/>
          </a:xfrm>
          <a:prstGeom prst="rect">
            <a:avLst/>
          </a:prstGeom>
          <a:noFill/>
          <a:ln w="9525">
            <a:noFill/>
            <a:miter lim="800000"/>
            <a:headEnd/>
            <a:tailEnd/>
          </a:ln>
          <a:effectLst/>
        </p:spPr>
        <p:txBody>
          <a:bodyPr vert="horz" wrap="square" lIns="99060" tIns="49530" rIns="99060" bIns="49530" numCol="1" anchor="t" anchorCtr="0" compatLnSpc="1">
            <a:prstTxWarp prst="textNoShape">
              <a:avLst/>
            </a:prstTxWarp>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p>
        </p:txBody>
      </p:sp>
      <p:sp>
        <p:nvSpPr>
          <p:cNvPr id="6150" name="Rectangle 6"/>
          <p:cNvSpPr>
            <a:spLocks noGrp="1" noChangeArrowheads="1"/>
          </p:cNvSpPr>
          <p:nvPr>
            <p:ph type="ftr" sz="quarter" idx="4"/>
          </p:nvPr>
        </p:nvSpPr>
        <p:spPr bwMode="auto">
          <a:xfrm>
            <a:off x="0" y="6457118"/>
            <a:ext cx="4304129" cy="339434"/>
          </a:xfrm>
          <a:prstGeom prst="rect">
            <a:avLst/>
          </a:prstGeom>
          <a:noFill/>
          <a:ln w="9525">
            <a:noFill/>
            <a:miter lim="800000"/>
            <a:headEnd/>
            <a:tailEnd/>
          </a:ln>
          <a:effectLst/>
        </p:spPr>
        <p:txBody>
          <a:bodyPr vert="horz" wrap="square" lIns="99060" tIns="49530" rIns="99060" bIns="49530" numCol="1" anchor="b" anchorCtr="0" compatLnSpc="1">
            <a:prstTxWarp prst="textNoShape">
              <a:avLst/>
            </a:prstTxWarp>
          </a:bodyPr>
          <a:lstStyle>
            <a:lvl1pPr defTabSz="990803">
              <a:defRPr sz="1300"/>
            </a:lvl1pPr>
          </a:lstStyle>
          <a:p>
            <a:pPr>
              <a:defRPr/>
            </a:pPr>
            <a:endParaRPr lang="sv-SE"/>
          </a:p>
        </p:txBody>
      </p:sp>
      <p:sp>
        <p:nvSpPr>
          <p:cNvPr id="6151" name="Rectangle 7"/>
          <p:cNvSpPr>
            <a:spLocks noGrp="1" noChangeArrowheads="1"/>
          </p:cNvSpPr>
          <p:nvPr>
            <p:ph type="sldNum" sz="quarter" idx="5"/>
          </p:nvPr>
        </p:nvSpPr>
        <p:spPr bwMode="auto">
          <a:xfrm>
            <a:off x="5622511" y="6457118"/>
            <a:ext cx="4301975" cy="339434"/>
          </a:xfrm>
          <a:prstGeom prst="rect">
            <a:avLst/>
          </a:prstGeom>
          <a:noFill/>
          <a:ln w="9525">
            <a:noFill/>
            <a:miter lim="800000"/>
            <a:headEnd/>
            <a:tailEnd/>
          </a:ln>
          <a:effectLst/>
        </p:spPr>
        <p:txBody>
          <a:bodyPr vert="horz" wrap="square" lIns="99060" tIns="49530" rIns="99060" bIns="49530" numCol="1" anchor="b" anchorCtr="0" compatLnSpc="1">
            <a:prstTxWarp prst="textNoShape">
              <a:avLst/>
            </a:prstTxWarp>
          </a:bodyPr>
          <a:lstStyle>
            <a:lvl1pPr algn="r" defTabSz="990803">
              <a:defRPr sz="1300"/>
            </a:lvl1pPr>
          </a:lstStyle>
          <a:p>
            <a:pPr>
              <a:defRPr/>
            </a:pPr>
            <a:fld id="{DED439C6-C71A-4808-A4BF-BCBD81901CB3}" type="slidenum">
              <a:rPr lang="sv-SE"/>
              <a:pPr>
                <a:defRPr/>
              </a:pPr>
              <a:t>‹Nr.›</a:t>
            </a:fld>
            <a:endParaRPr lang="sv-SE"/>
          </a:p>
        </p:txBody>
      </p:sp>
    </p:spTree>
    <p:extLst>
      <p:ext uri="{BB962C8B-B14F-4D97-AF65-F5344CB8AC3E}">
        <p14:creationId xmlns:p14="http://schemas.microsoft.com/office/powerpoint/2010/main" val="25050825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F3302399-C116-4F81-AB26-E157D68E1A43}" type="slidenum">
              <a:rPr lang="sv-SE"/>
              <a:pPr>
                <a:defRPr/>
              </a:pPr>
              <a:t>‹Nr.›</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073B52C1-FA51-46CA-8067-C80AC40F952C}" type="slidenum">
              <a:rPr lang="sv-SE"/>
              <a:pPr>
                <a:defRPr/>
              </a:pPr>
              <a:t>‹Nr.›</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C38F8F7F-F98B-40BA-9CA9-952467BEE57C}" type="slidenum">
              <a:rPr lang="sv-SE"/>
              <a:pPr>
                <a:defRPr/>
              </a:pPr>
              <a:t>‹Nr.›</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675D3A1D-E34D-4394-8C97-FDB394941808}" type="slidenum">
              <a:rPr lang="sv-SE"/>
              <a:pPr>
                <a:defRPr/>
              </a:pPr>
              <a:t>‹Nr.›</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919F6060-6FF6-4DC3-B3FE-FBF7BC668E07}" type="slidenum">
              <a:rPr lang="sv-SE"/>
              <a:pPr>
                <a:defRPr/>
              </a:pPr>
              <a:t>‹Nr.›</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86593C4E-45C0-4B32-97F3-423306C71A6D}" type="slidenum">
              <a:rPr lang="sv-SE"/>
              <a:pPr>
                <a:defRPr/>
              </a:pPr>
              <a:t>‹Nr.›</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4"/>
          <p:cNvSpPr>
            <a:spLocks noGrp="1" noChangeArrowheads="1"/>
          </p:cNvSpPr>
          <p:nvPr>
            <p:ph type="dt" sz="half" idx="10"/>
          </p:nvPr>
        </p:nvSpPr>
        <p:spPr>
          <a:ln/>
        </p:spPr>
        <p:txBody>
          <a:bodyPr/>
          <a:lstStyle>
            <a:lvl1pPr>
              <a:defRPr/>
            </a:lvl1pPr>
          </a:lstStyle>
          <a:p>
            <a:pPr>
              <a:defRPr/>
            </a:pPr>
            <a:endParaRPr lang="sv-SE"/>
          </a:p>
        </p:txBody>
      </p:sp>
      <p:sp>
        <p:nvSpPr>
          <p:cNvPr id="8" name="Rectangle 5"/>
          <p:cNvSpPr>
            <a:spLocks noGrp="1" noChangeArrowheads="1"/>
          </p:cNvSpPr>
          <p:nvPr>
            <p:ph type="ftr" sz="quarter" idx="11"/>
          </p:nvPr>
        </p:nvSpPr>
        <p:spPr>
          <a:ln/>
        </p:spPr>
        <p:txBody>
          <a:bodyPr/>
          <a:lstStyle>
            <a:lvl1pPr>
              <a:defRPr/>
            </a:lvl1pPr>
          </a:lstStyle>
          <a:p>
            <a:pPr>
              <a:defRPr/>
            </a:pPr>
            <a:endParaRPr lang="sv-SE"/>
          </a:p>
        </p:txBody>
      </p:sp>
      <p:sp>
        <p:nvSpPr>
          <p:cNvPr id="9" name="Rectangle 6"/>
          <p:cNvSpPr>
            <a:spLocks noGrp="1" noChangeArrowheads="1"/>
          </p:cNvSpPr>
          <p:nvPr>
            <p:ph type="sldNum" sz="quarter" idx="12"/>
          </p:nvPr>
        </p:nvSpPr>
        <p:spPr>
          <a:ln/>
        </p:spPr>
        <p:txBody>
          <a:bodyPr/>
          <a:lstStyle>
            <a:lvl1pPr>
              <a:defRPr/>
            </a:lvl1pPr>
          </a:lstStyle>
          <a:p>
            <a:pPr>
              <a:defRPr/>
            </a:pPr>
            <a:fld id="{13C1DD56-0B11-404A-8165-A90063A33A88}" type="slidenum">
              <a:rPr lang="sv-SE"/>
              <a:pPr>
                <a:defRPr/>
              </a:pPr>
              <a:t>‹Nr.›</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4"/>
          <p:cNvSpPr>
            <a:spLocks noGrp="1" noChangeArrowheads="1"/>
          </p:cNvSpPr>
          <p:nvPr>
            <p:ph type="dt" sz="half" idx="10"/>
          </p:nvPr>
        </p:nvSpPr>
        <p:spPr>
          <a:ln/>
        </p:spPr>
        <p:txBody>
          <a:bodyPr/>
          <a:lstStyle>
            <a:lvl1pPr>
              <a:defRPr/>
            </a:lvl1pPr>
          </a:lstStyle>
          <a:p>
            <a:pPr>
              <a:defRPr/>
            </a:pPr>
            <a:endParaRPr lang="sv-SE"/>
          </a:p>
        </p:txBody>
      </p:sp>
      <p:sp>
        <p:nvSpPr>
          <p:cNvPr id="4" name="Rectangle 5"/>
          <p:cNvSpPr>
            <a:spLocks noGrp="1" noChangeArrowheads="1"/>
          </p:cNvSpPr>
          <p:nvPr>
            <p:ph type="ftr" sz="quarter" idx="11"/>
          </p:nvPr>
        </p:nvSpPr>
        <p:spPr>
          <a:ln/>
        </p:spPr>
        <p:txBody>
          <a:bodyPr/>
          <a:lstStyle>
            <a:lvl1pPr>
              <a:defRPr/>
            </a:lvl1pPr>
          </a:lstStyle>
          <a:p>
            <a:pPr>
              <a:defRPr/>
            </a:pPr>
            <a:endParaRPr lang="sv-SE"/>
          </a:p>
        </p:txBody>
      </p:sp>
      <p:sp>
        <p:nvSpPr>
          <p:cNvPr id="5" name="Rectangle 6"/>
          <p:cNvSpPr>
            <a:spLocks noGrp="1" noChangeArrowheads="1"/>
          </p:cNvSpPr>
          <p:nvPr>
            <p:ph type="sldNum" sz="quarter" idx="12"/>
          </p:nvPr>
        </p:nvSpPr>
        <p:spPr>
          <a:ln/>
        </p:spPr>
        <p:txBody>
          <a:bodyPr/>
          <a:lstStyle>
            <a:lvl1pPr>
              <a:defRPr/>
            </a:lvl1pPr>
          </a:lstStyle>
          <a:p>
            <a:pPr>
              <a:defRPr/>
            </a:pPr>
            <a:fld id="{737D3BCA-328A-4AEA-8CF0-14DBE72A9407}" type="slidenum">
              <a:rPr lang="sv-SE"/>
              <a:pPr>
                <a:defRPr/>
              </a:pPr>
              <a:t>‹Nr.›</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sv-SE"/>
          </a:p>
        </p:txBody>
      </p:sp>
      <p:sp>
        <p:nvSpPr>
          <p:cNvPr id="3" name="Rectangle 5"/>
          <p:cNvSpPr>
            <a:spLocks noGrp="1" noChangeArrowheads="1"/>
          </p:cNvSpPr>
          <p:nvPr>
            <p:ph type="ftr" sz="quarter" idx="11"/>
          </p:nvPr>
        </p:nvSpPr>
        <p:spPr>
          <a:ln/>
        </p:spPr>
        <p:txBody>
          <a:bodyPr/>
          <a:lstStyle>
            <a:lvl1pPr>
              <a:defRPr/>
            </a:lvl1pPr>
          </a:lstStyle>
          <a:p>
            <a:pPr>
              <a:defRPr/>
            </a:pPr>
            <a:endParaRPr lang="sv-SE"/>
          </a:p>
        </p:txBody>
      </p:sp>
      <p:sp>
        <p:nvSpPr>
          <p:cNvPr id="4" name="Rectangle 6"/>
          <p:cNvSpPr>
            <a:spLocks noGrp="1" noChangeArrowheads="1"/>
          </p:cNvSpPr>
          <p:nvPr>
            <p:ph type="sldNum" sz="quarter" idx="12"/>
          </p:nvPr>
        </p:nvSpPr>
        <p:spPr>
          <a:ln/>
        </p:spPr>
        <p:txBody>
          <a:bodyPr/>
          <a:lstStyle>
            <a:lvl1pPr>
              <a:defRPr/>
            </a:lvl1pPr>
          </a:lstStyle>
          <a:p>
            <a:pPr>
              <a:defRPr/>
            </a:pPr>
            <a:fld id="{DC866341-DF22-4D85-8733-27B945A01BC8}" type="slidenum">
              <a:rPr lang="sv-SE"/>
              <a:pPr>
                <a:defRPr/>
              </a:pPr>
              <a:t>‹Nr.›</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7946FE82-A40A-43F5-A20D-3384F1BE2514}" type="slidenum">
              <a:rPr lang="sv-SE"/>
              <a:pPr>
                <a:defRPr/>
              </a:pPr>
              <a:t>‹Nr.›</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9E035DC0-515C-4A68-830A-CB0CC9A51C7D}" type="slidenum">
              <a:rPr lang="sv-SE"/>
              <a:pPr>
                <a:defRPr/>
              </a:pPr>
              <a:t>‹Nr.›</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v-SE" smtClean="0"/>
              <a:t>Klicka här för att ändra format</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sv-SE"/>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sv-SE"/>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E96FEE5-7629-4580-8652-8E5143A52A87}" type="slidenum">
              <a:rPr lang="sv-SE"/>
              <a:pPr>
                <a:defRPr/>
              </a:pPr>
              <a:t>‹Nr.›</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fil.lu.se/"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sv-SE" sz="5400" smtClean="0"/>
              <a:t>FTEA12:2 </a:t>
            </a:r>
            <a:br>
              <a:rPr lang="sv-SE" sz="5400" smtClean="0"/>
            </a:br>
            <a:r>
              <a:rPr lang="sv-SE" sz="5400" smtClean="0"/>
              <a:t>Filosofisk metod </a:t>
            </a:r>
            <a:br>
              <a:rPr lang="sv-SE" sz="5400" smtClean="0"/>
            </a:br>
            <a:endParaRPr lang="sv-SE" sz="5400" smtClean="0"/>
          </a:p>
        </p:txBody>
      </p:sp>
      <p:sp>
        <p:nvSpPr>
          <p:cNvPr id="2051" name="Rectangle 3"/>
          <p:cNvSpPr>
            <a:spLocks noGrp="1" noChangeArrowheads="1"/>
          </p:cNvSpPr>
          <p:nvPr>
            <p:ph type="subTitle" idx="1"/>
          </p:nvPr>
        </p:nvSpPr>
        <p:spPr/>
        <p:txBody>
          <a:bodyPr/>
          <a:lstStyle/>
          <a:p>
            <a:pPr eaLnBrk="1" hangingPunct="1"/>
            <a:endParaRPr lang="en-US" i="1" smtClean="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endParaRPr lang="en-US" smtClean="0"/>
          </a:p>
        </p:txBody>
      </p:sp>
      <p:sp>
        <p:nvSpPr>
          <p:cNvPr id="60419" name="Rectangle 3"/>
          <p:cNvSpPr>
            <a:spLocks noGrp="1" noChangeArrowheads="1"/>
          </p:cNvSpPr>
          <p:nvPr>
            <p:ph type="body" idx="1"/>
          </p:nvPr>
        </p:nvSpPr>
        <p:spPr/>
        <p:txBody>
          <a:bodyPr/>
          <a:lstStyle/>
          <a:p>
            <a:pPr>
              <a:buFontTx/>
              <a:buNone/>
            </a:pPr>
            <a:endParaRPr lang="sv-SE" smtClean="0"/>
          </a:p>
          <a:p>
            <a:pPr>
              <a:buFontTx/>
              <a:buNone/>
            </a:pPr>
            <a:r>
              <a:rPr lang="sv-SE" smtClean="0"/>
              <a:t>	</a:t>
            </a:r>
            <a:r>
              <a:rPr lang="sv-SE" sz="3500" smtClean="0">
                <a:solidFill>
                  <a:srgbClr val="FF3300"/>
                </a:solidFill>
              </a:rPr>
              <a:t>Varför studera argumentationsanalys </a:t>
            </a:r>
          </a:p>
          <a:p>
            <a:pPr>
              <a:buFontTx/>
              <a:buNone/>
            </a:pPr>
            <a:r>
              <a:rPr lang="sv-SE" sz="3500" smtClean="0">
                <a:solidFill>
                  <a:srgbClr val="FF3300"/>
                </a:solidFill>
              </a:rPr>
              <a:t>	i en kurs i filosofisk metod?</a:t>
            </a:r>
            <a:endParaRPr lang="en-US" sz="3500" smtClean="0">
              <a:solidFill>
                <a:srgbClr val="FF3300"/>
              </a:solidFill>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sv-SE" smtClean="0">
                <a:solidFill>
                  <a:srgbClr val="FF3300"/>
                </a:solidFill>
              </a:rPr>
              <a:t>Vad innebär det att filosofera?</a:t>
            </a:r>
            <a:endParaRPr lang="en-US" smtClean="0">
              <a:solidFill>
                <a:srgbClr val="FF3300"/>
              </a:solidFill>
            </a:endParaRPr>
          </a:p>
        </p:txBody>
      </p:sp>
      <p:sp>
        <p:nvSpPr>
          <p:cNvPr id="46083" name="Rectangle 3"/>
          <p:cNvSpPr>
            <a:spLocks noGrp="1" noChangeArrowheads="1"/>
          </p:cNvSpPr>
          <p:nvPr>
            <p:ph type="body" idx="1"/>
          </p:nvPr>
        </p:nvSpPr>
        <p:spPr/>
        <p:txBody>
          <a:bodyPr/>
          <a:lstStyle/>
          <a:p>
            <a:pPr marL="609600" indent="-609600">
              <a:lnSpc>
                <a:spcPct val="90000"/>
              </a:lnSpc>
              <a:buFontTx/>
              <a:buAutoNum type="arabicPeriod"/>
            </a:pPr>
            <a:r>
              <a:rPr lang="sv-SE" sz="2800" smtClean="0">
                <a:solidFill>
                  <a:srgbClr val="008000"/>
                </a:solidFill>
              </a:rPr>
              <a:t>Formulera filosofiska frågor</a:t>
            </a:r>
            <a:r>
              <a:rPr lang="sv-SE" sz="2800" smtClean="0"/>
              <a:t>, frågor som vi sällan ställer till vardags och frågor som vetenskapsmän ofta inte kan besvara (fullt ut). Exempelvis: Vad är sanning? Vad är kunskap? Vad är fri vilja? Vad är kausalitet? Vad är tid?</a:t>
            </a:r>
          </a:p>
          <a:p>
            <a:pPr marL="609600" indent="-609600">
              <a:lnSpc>
                <a:spcPct val="90000"/>
              </a:lnSpc>
              <a:buFontTx/>
              <a:buAutoNum type="arabicPeriod"/>
            </a:pPr>
            <a:r>
              <a:rPr lang="sv-SE" sz="2800" smtClean="0">
                <a:solidFill>
                  <a:srgbClr val="008000"/>
                </a:solidFill>
              </a:rPr>
              <a:t>Försöka besvara dessa frågor</a:t>
            </a:r>
            <a:r>
              <a:rPr lang="sv-SE" sz="2800" smtClean="0"/>
              <a:t>, ej i form av oargumenterade påståenden utan genom att ge utförliga </a:t>
            </a:r>
            <a:r>
              <a:rPr lang="sv-SE" sz="2800" smtClean="0">
                <a:solidFill>
                  <a:srgbClr val="FF3300"/>
                </a:solidFill>
              </a:rPr>
              <a:t>skäl</a:t>
            </a:r>
            <a:r>
              <a:rPr lang="sv-SE" sz="2800" smtClean="0"/>
              <a:t> för våra svar. Vi </a:t>
            </a:r>
            <a:r>
              <a:rPr lang="sv-SE" sz="2800" smtClean="0">
                <a:solidFill>
                  <a:srgbClr val="FF3300"/>
                </a:solidFill>
              </a:rPr>
              <a:t>argumenterar</a:t>
            </a:r>
            <a:r>
              <a:rPr lang="sv-SE" sz="2800" smtClean="0"/>
              <a:t> för våra svar. Filosofer utför sällan empiriska experiment. Kan frågan besvaras på empirisk väg är den (i regel) inte filosofisk.</a:t>
            </a:r>
            <a:endParaRPr lang="en-US" sz="280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sv-SE" sz="4000" smtClean="0">
                <a:solidFill>
                  <a:srgbClr val="FF3300"/>
                </a:solidFill>
              </a:rPr>
              <a:t>Filosofins huvudmål</a:t>
            </a:r>
          </a:p>
        </p:txBody>
      </p:sp>
      <p:sp>
        <p:nvSpPr>
          <p:cNvPr id="12291" name="Rectangle 3"/>
          <p:cNvSpPr>
            <a:spLocks noGrp="1" noChangeArrowheads="1"/>
          </p:cNvSpPr>
          <p:nvPr>
            <p:ph type="body" idx="1"/>
          </p:nvPr>
        </p:nvSpPr>
        <p:spPr>
          <a:xfrm>
            <a:off x="457200" y="1341438"/>
            <a:ext cx="8229600" cy="4784725"/>
          </a:xfrm>
        </p:spPr>
        <p:txBody>
          <a:bodyPr>
            <a:normAutofit/>
          </a:bodyPr>
          <a:lstStyle/>
          <a:p>
            <a:pPr eaLnBrk="1" hangingPunct="1">
              <a:lnSpc>
                <a:spcPct val="70000"/>
              </a:lnSpc>
              <a:buFontTx/>
              <a:buNone/>
            </a:pPr>
            <a:r>
              <a:rPr lang="sv-SE" sz="2800" smtClean="0"/>
              <a:t>	Filosofen formulerar, identifierar och värderar argument.</a:t>
            </a:r>
          </a:p>
          <a:p>
            <a:pPr eaLnBrk="1" hangingPunct="1">
              <a:lnSpc>
                <a:spcPct val="70000"/>
              </a:lnSpc>
              <a:buFontTx/>
              <a:buNone/>
            </a:pPr>
            <a:r>
              <a:rPr lang="sv-SE" sz="2800" smtClean="0"/>
              <a:t>	</a:t>
            </a:r>
          </a:p>
          <a:p>
            <a:pPr eaLnBrk="1" hangingPunct="1">
              <a:lnSpc>
                <a:spcPct val="70000"/>
              </a:lnSpc>
              <a:buFontTx/>
              <a:buNone/>
            </a:pPr>
            <a:r>
              <a:rPr lang="sv-SE" sz="2800" smtClean="0">
                <a:solidFill>
                  <a:schemeClr val="accent2"/>
                </a:solidFill>
              </a:rPr>
              <a:t>	Huvudmål</a:t>
            </a:r>
            <a:r>
              <a:rPr lang="sv-SE" sz="2800" smtClean="0"/>
              <a:t>: </a:t>
            </a:r>
            <a:r>
              <a:rPr lang="sv-SE" sz="2800" i="1" smtClean="0"/>
              <a:t>korrekt </a:t>
            </a:r>
            <a:r>
              <a:rPr lang="sv-SE" sz="2800" smtClean="0"/>
              <a:t>argumentation (ej i första hand att övertyga)</a:t>
            </a:r>
            <a:endParaRPr lang="sv-SE" sz="2800" smtClean="0">
              <a:solidFill>
                <a:schemeClr val="accent2"/>
              </a:solidFill>
            </a:endParaRPr>
          </a:p>
          <a:p>
            <a:pPr eaLnBrk="1" hangingPunct="1">
              <a:lnSpc>
                <a:spcPct val="70000"/>
              </a:lnSpc>
              <a:buFontTx/>
              <a:buNone/>
            </a:pPr>
            <a:r>
              <a:rPr lang="sv-SE" sz="2800" smtClean="0">
                <a:solidFill>
                  <a:schemeClr val="accent2"/>
                </a:solidFill>
              </a:rPr>
              <a:t>	Huvudmål</a:t>
            </a:r>
            <a:r>
              <a:rPr lang="sv-SE" sz="2800" smtClean="0"/>
              <a:t>: att </a:t>
            </a:r>
            <a:r>
              <a:rPr lang="sv-SE" sz="2800" i="1" smtClean="0"/>
              <a:t>avtäcka sanningen, hur det faktiskt är</a:t>
            </a:r>
            <a:endParaRPr lang="sv-SE" sz="2800" smtClean="0"/>
          </a:p>
          <a:p>
            <a:pPr eaLnBrk="1" hangingPunct="1">
              <a:lnSpc>
                <a:spcPct val="70000"/>
              </a:lnSpc>
              <a:buFontTx/>
              <a:buNone/>
            </a:pPr>
            <a:r>
              <a:rPr lang="sv-SE" sz="2800" smtClean="0"/>
              <a:t>	</a:t>
            </a:r>
            <a:r>
              <a:rPr lang="sv-SE" sz="2800" smtClean="0">
                <a:solidFill>
                  <a:schemeClr val="accent2"/>
                </a:solidFill>
              </a:rPr>
              <a:t>Huvudmål: </a:t>
            </a:r>
            <a:r>
              <a:rPr lang="sv-SE" sz="2800" smtClean="0"/>
              <a:t>att avtäcka sanningen med hänvisning till goda skäl</a:t>
            </a:r>
          </a:p>
          <a:p>
            <a:pPr eaLnBrk="1" hangingPunct="1">
              <a:lnSpc>
                <a:spcPct val="70000"/>
              </a:lnSpc>
              <a:buFontTx/>
              <a:buNone/>
            </a:pPr>
            <a:r>
              <a:rPr lang="sv-SE" sz="2800" smtClean="0">
                <a:solidFill>
                  <a:schemeClr val="accent2"/>
                </a:solidFill>
              </a:rPr>
              <a:t>	Huvudmål</a:t>
            </a:r>
            <a:r>
              <a:rPr lang="sv-SE" sz="2800" smtClean="0"/>
              <a:t>: KUNSKAP</a:t>
            </a:r>
          </a:p>
          <a:p>
            <a:pPr eaLnBrk="1" hangingPunct="1">
              <a:lnSpc>
                <a:spcPct val="70000"/>
              </a:lnSpc>
              <a:buFontTx/>
              <a:buNone/>
            </a:pPr>
            <a:endParaRPr lang="sv-SE" sz="2800" smtClean="0"/>
          </a:p>
          <a:p>
            <a:pPr eaLnBrk="1" hangingPunct="1">
              <a:lnSpc>
                <a:spcPct val="70000"/>
              </a:lnSpc>
              <a:buFontTx/>
              <a:buNone/>
            </a:pPr>
            <a:r>
              <a:rPr lang="sv-SE" sz="2800" smtClean="0"/>
              <a:t>	</a:t>
            </a:r>
          </a:p>
          <a:p>
            <a:pPr eaLnBrk="1" hangingPunct="1">
              <a:lnSpc>
                <a:spcPct val="70000"/>
              </a:lnSpc>
              <a:buFontTx/>
              <a:buNone/>
            </a:pPr>
            <a:r>
              <a:rPr lang="sv-SE" sz="2800" smtClean="0"/>
              <a:t>	</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sv-SE" smtClean="0">
                <a:solidFill>
                  <a:srgbClr val="FF3300"/>
                </a:solidFill>
              </a:rPr>
              <a:t>Jämför filosofin med retoriken</a:t>
            </a:r>
            <a:endParaRPr lang="en-US" smtClean="0">
              <a:solidFill>
                <a:srgbClr val="FF3300"/>
              </a:solidFill>
            </a:endParaRPr>
          </a:p>
        </p:txBody>
      </p:sp>
      <p:sp>
        <p:nvSpPr>
          <p:cNvPr id="56323" name="Rectangle 3"/>
          <p:cNvSpPr>
            <a:spLocks noGrp="1" noChangeArrowheads="1"/>
          </p:cNvSpPr>
          <p:nvPr>
            <p:ph type="body" idx="1"/>
          </p:nvPr>
        </p:nvSpPr>
        <p:spPr/>
        <p:txBody>
          <a:bodyPr/>
          <a:lstStyle/>
          <a:p>
            <a:pPr eaLnBrk="1" hangingPunct="1">
              <a:lnSpc>
                <a:spcPct val="70000"/>
              </a:lnSpc>
              <a:buFontTx/>
              <a:buNone/>
            </a:pPr>
            <a:endParaRPr lang="sv-SE" smtClean="0"/>
          </a:p>
          <a:p>
            <a:pPr eaLnBrk="1" hangingPunct="1">
              <a:lnSpc>
                <a:spcPct val="70000"/>
              </a:lnSpc>
              <a:buFontTx/>
              <a:buNone/>
            </a:pPr>
            <a:r>
              <a:rPr lang="sv-SE" smtClean="0"/>
              <a:t>	”Retoriken struntar i god smak, sanning och fina förebilder. Om du vinner med dåligt språk och dåliga argument, så är det bra språk och bra argument retoriskt sett.”</a:t>
            </a:r>
          </a:p>
          <a:p>
            <a:pPr eaLnBrk="1" hangingPunct="1">
              <a:lnSpc>
                <a:spcPct val="70000"/>
              </a:lnSpc>
              <a:buFontTx/>
              <a:buNone/>
            </a:pPr>
            <a:r>
              <a:rPr lang="sv-SE" smtClean="0"/>
              <a:t>	</a:t>
            </a:r>
            <a:r>
              <a:rPr lang="sv-SE" sz="2600" smtClean="0"/>
              <a:t>Göran Hägg, </a:t>
            </a:r>
            <a:r>
              <a:rPr lang="sv-SE" sz="2600" i="1" smtClean="0"/>
              <a:t>Praktisk Retorik </a:t>
            </a:r>
            <a:r>
              <a:rPr lang="sv-SE" sz="2600" smtClean="0"/>
              <a:t>(1998: 10)</a:t>
            </a:r>
          </a:p>
          <a:p>
            <a:pPr eaLnBrk="1" hangingPunct="1">
              <a:lnSpc>
                <a:spcPct val="70000"/>
              </a:lnSpc>
              <a:buFontTx/>
              <a:buNone/>
            </a:pPr>
            <a:r>
              <a:rPr lang="sv-SE" sz="2600" smtClean="0"/>
              <a:t>	</a:t>
            </a:r>
          </a:p>
          <a:p>
            <a:pPr eaLnBrk="1" hangingPunct="1">
              <a:lnSpc>
                <a:spcPct val="70000"/>
              </a:lnSpc>
              <a:buFontTx/>
              <a:buNone/>
            </a:pPr>
            <a:r>
              <a:rPr lang="sv-SE" sz="2600" smtClean="0"/>
              <a:t>	</a:t>
            </a:r>
            <a:r>
              <a:rPr lang="sv-SE" smtClean="0"/>
              <a:t>De här skilda attityderna till argumentation går tillbaka till antiken</a:t>
            </a:r>
            <a:r>
              <a:rPr lang="sv-SE" sz="2600" smtClean="0"/>
              <a:t>. </a:t>
            </a:r>
            <a:r>
              <a:rPr lang="sv-SE" smtClean="0"/>
              <a:t>Kom ihåg Sokrates avståndstagande från sofisterna.</a:t>
            </a:r>
          </a:p>
          <a:p>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sv-SE" sz="3200" smtClean="0">
                <a:solidFill>
                  <a:srgbClr val="FF3300"/>
                </a:solidFill>
              </a:rPr>
              <a:t>Vad är ett argument?</a:t>
            </a:r>
          </a:p>
        </p:txBody>
      </p:sp>
      <p:sp>
        <p:nvSpPr>
          <p:cNvPr id="15363" name="Rectangle 3"/>
          <p:cNvSpPr>
            <a:spLocks noGrp="1" noChangeArrowheads="1"/>
          </p:cNvSpPr>
          <p:nvPr>
            <p:ph type="body" idx="1"/>
          </p:nvPr>
        </p:nvSpPr>
        <p:spPr>
          <a:xfrm>
            <a:off x="468313" y="1458913"/>
            <a:ext cx="8229600" cy="5138737"/>
          </a:xfrm>
        </p:spPr>
        <p:txBody>
          <a:bodyPr/>
          <a:lstStyle/>
          <a:p>
            <a:pPr eaLnBrk="1" hangingPunct="1">
              <a:lnSpc>
                <a:spcPct val="80000"/>
              </a:lnSpc>
              <a:buFontTx/>
              <a:buNone/>
            </a:pPr>
            <a:r>
              <a:rPr lang="sv-SE" sz="2000" smtClean="0"/>
              <a:t>	Ett argument: en mängd </a:t>
            </a:r>
            <a:r>
              <a:rPr lang="sv-SE" sz="2000" smtClean="0">
                <a:solidFill>
                  <a:srgbClr val="0033CC"/>
                </a:solidFill>
              </a:rPr>
              <a:t>påståendesatser</a:t>
            </a:r>
            <a:r>
              <a:rPr lang="sv-SE" sz="2000" smtClean="0">
                <a:solidFill>
                  <a:srgbClr val="FF0000"/>
                </a:solidFill>
              </a:rPr>
              <a:t> </a:t>
            </a:r>
            <a:r>
              <a:rPr lang="sv-SE" sz="2000" smtClean="0"/>
              <a:t>(satser som säger något sant eller falskt – i kontrast till frågor och uppmaningar)</a:t>
            </a:r>
          </a:p>
          <a:p>
            <a:pPr eaLnBrk="1" hangingPunct="1">
              <a:lnSpc>
                <a:spcPct val="80000"/>
              </a:lnSpc>
              <a:buFontTx/>
              <a:buNone/>
            </a:pPr>
            <a:r>
              <a:rPr lang="sv-SE" sz="2000" smtClean="0">
                <a:solidFill>
                  <a:srgbClr val="FF0000"/>
                </a:solidFill>
              </a:rPr>
              <a:t>	</a:t>
            </a:r>
          </a:p>
          <a:p>
            <a:pPr eaLnBrk="1" hangingPunct="1">
              <a:lnSpc>
                <a:spcPct val="80000"/>
              </a:lnSpc>
              <a:buFontTx/>
              <a:buNone/>
            </a:pPr>
            <a:r>
              <a:rPr lang="sv-SE" sz="2000" smtClean="0">
                <a:solidFill>
                  <a:srgbClr val="FF0000"/>
                </a:solidFill>
              </a:rPr>
              <a:t>		</a:t>
            </a:r>
            <a:r>
              <a:rPr lang="sv-SE" sz="1800" smtClean="0"/>
              <a:t>Påståendesats </a:t>
            </a:r>
          </a:p>
          <a:p>
            <a:pPr eaLnBrk="1" hangingPunct="1">
              <a:lnSpc>
                <a:spcPct val="80000"/>
              </a:lnSpc>
              <a:buFontTx/>
              <a:buNone/>
            </a:pPr>
            <a:r>
              <a:rPr lang="sv-SE" sz="1800" smtClean="0"/>
              <a:t>		Påståendesats</a:t>
            </a:r>
          </a:p>
          <a:p>
            <a:pPr eaLnBrk="1" hangingPunct="1">
              <a:lnSpc>
                <a:spcPct val="80000"/>
              </a:lnSpc>
              <a:buFontTx/>
              <a:buNone/>
            </a:pPr>
            <a:r>
              <a:rPr lang="sv-SE" sz="1800" smtClean="0"/>
              <a:t>		Påståendesats</a:t>
            </a:r>
          </a:p>
          <a:p>
            <a:pPr eaLnBrk="1" hangingPunct="1">
              <a:lnSpc>
                <a:spcPct val="80000"/>
              </a:lnSpc>
              <a:buFontTx/>
              <a:buNone/>
            </a:pPr>
            <a:r>
              <a:rPr lang="sv-SE" sz="1800" smtClean="0"/>
              <a:t>		Påståendesats</a:t>
            </a:r>
          </a:p>
          <a:p>
            <a:pPr eaLnBrk="1" hangingPunct="1">
              <a:lnSpc>
                <a:spcPct val="80000"/>
              </a:lnSpc>
              <a:buFontTx/>
              <a:buNone/>
            </a:pPr>
            <a:endParaRPr lang="sv-SE" sz="1800" smtClean="0"/>
          </a:p>
          <a:p>
            <a:pPr eaLnBrk="1" hangingPunct="1">
              <a:lnSpc>
                <a:spcPct val="80000"/>
              </a:lnSpc>
              <a:buFontTx/>
              <a:buNone/>
            </a:pPr>
            <a:r>
              <a:rPr lang="sv-SE" sz="2000" smtClean="0"/>
              <a:t>	Ett argument: en </a:t>
            </a:r>
            <a:r>
              <a:rPr lang="sv-SE" sz="2000" smtClean="0">
                <a:solidFill>
                  <a:srgbClr val="0033CC"/>
                </a:solidFill>
              </a:rPr>
              <a:t>strukturerad</a:t>
            </a:r>
            <a:r>
              <a:rPr lang="sv-SE" sz="2000" smtClean="0">
                <a:solidFill>
                  <a:srgbClr val="FF0000"/>
                </a:solidFill>
              </a:rPr>
              <a:t> </a:t>
            </a:r>
            <a:r>
              <a:rPr lang="sv-SE" sz="2000" smtClean="0"/>
              <a:t>mängd påståendesatser</a:t>
            </a:r>
          </a:p>
          <a:p>
            <a:pPr eaLnBrk="1" hangingPunct="1">
              <a:lnSpc>
                <a:spcPct val="80000"/>
              </a:lnSpc>
              <a:buFontTx/>
              <a:buNone/>
            </a:pPr>
            <a:endParaRPr lang="sv-SE" sz="2000" smtClean="0">
              <a:solidFill>
                <a:srgbClr val="FF0000"/>
              </a:solidFill>
            </a:endParaRPr>
          </a:p>
          <a:p>
            <a:pPr eaLnBrk="1" hangingPunct="1">
              <a:lnSpc>
                <a:spcPct val="80000"/>
              </a:lnSpc>
              <a:buFontTx/>
              <a:buNone/>
            </a:pPr>
            <a:r>
              <a:rPr lang="sv-SE" sz="2000" smtClean="0">
                <a:solidFill>
                  <a:srgbClr val="FF0000"/>
                </a:solidFill>
              </a:rPr>
              <a:t>		</a:t>
            </a:r>
            <a:r>
              <a:rPr lang="sv-SE" sz="1800" smtClean="0"/>
              <a:t>Premiss</a:t>
            </a:r>
          </a:p>
          <a:p>
            <a:pPr eaLnBrk="1" hangingPunct="1">
              <a:lnSpc>
                <a:spcPct val="80000"/>
              </a:lnSpc>
              <a:buFontTx/>
              <a:buNone/>
            </a:pPr>
            <a:r>
              <a:rPr lang="sv-SE" sz="1800" smtClean="0">
                <a:solidFill>
                  <a:srgbClr val="FF0000"/>
                </a:solidFill>
              </a:rPr>
              <a:t>		</a:t>
            </a:r>
            <a:r>
              <a:rPr lang="sv-SE" sz="1800" smtClean="0"/>
              <a:t>Premiss</a:t>
            </a:r>
          </a:p>
          <a:p>
            <a:pPr eaLnBrk="1" hangingPunct="1">
              <a:lnSpc>
                <a:spcPct val="80000"/>
              </a:lnSpc>
              <a:buFontTx/>
              <a:buNone/>
            </a:pPr>
            <a:r>
              <a:rPr lang="sv-SE" sz="1800" smtClean="0"/>
              <a:t>		</a:t>
            </a:r>
            <a:r>
              <a:rPr lang="sv-SE" sz="1800" u="sng" smtClean="0"/>
              <a:t>Premiss </a:t>
            </a:r>
          </a:p>
          <a:p>
            <a:pPr eaLnBrk="1" hangingPunct="1">
              <a:lnSpc>
                <a:spcPct val="80000"/>
              </a:lnSpc>
              <a:buFontTx/>
              <a:buNone/>
            </a:pPr>
            <a:r>
              <a:rPr lang="sv-SE" sz="1800" smtClean="0"/>
              <a:t>		Slutsats</a:t>
            </a:r>
          </a:p>
          <a:p>
            <a:pPr eaLnBrk="1" hangingPunct="1">
              <a:lnSpc>
                <a:spcPct val="80000"/>
              </a:lnSpc>
              <a:buFontTx/>
              <a:buNone/>
            </a:pPr>
            <a:endParaRPr lang="sv-SE" sz="1800" smtClean="0"/>
          </a:p>
          <a:p>
            <a:pPr algn="just" eaLnBrk="1" hangingPunct="1">
              <a:lnSpc>
                <a:spcPct val="80000"/>
              </a:lnSpc>
              <a:buFontTx/>
              <a:buNone/>
            </a:pPr>
            <a:r>
              <a:rPr lang="sv-SE" sz="2000" smtClean="0"/>
              <a:t>	Slutsatsen </a:t>
            </a:r>
            <a:r>
              <a:rPr lang="sv-SE" sz="2000" i="1" smtClean="0">
                <a:solidFill>
                  <a:srgbClr val="FF0000"/>
                </a:solidFill>
              </a:rPr>
              <a:t>följer ur</a:t>
            </a:r>
            <a:r>
              <a:rPr lang="sv-SE" sz="2000" i="1" smtClean="0"/>
              <a:t>, kan </a:t>
            </a:r>
            <a:r>
              <a:rPr lang="sv-SE" sz="2000" i="1" smtClean="0">
                <a:solidFill>
                  <a:srgbClr val="FF0000"/>
                </a:solidFill>
              </a:rPr>
              <a:t>härledas från</a:t>
            </a:r>
            <a:r>
              <a:rPr lang="sv-SE" sz="2000" i="1" smtClean="0"/>
              <a:t>, </a:t>
            </a:r>
            <a:r>
              <a:rPr lang="sv-SE" sz="2000" smtClean="0"/>
              <a:t>är en </a:t>
            </a:r>
            <a:r>
              <a:rPr lang="sv-SE" sz="2000" i="1" smtClean="0">
                <a:solidFill>
                  <a:srgbClr val="FF0000"/>
                </a:solidFill>
              </a:rPr>
              <a:t>logisk konsekvens</a:t>
            </a:r>
            <a:r>
              <a:rPr lang="sv-SE" sz="2000" i="1" smtClean="0"/>
              <a:t> </a:t>
            </a:r>
            <a:r>
              <a:rPr lang="sv-SE" sz="2000" smtClean="0"/>
              <a:t>av</a:t>
            </a:r>
            <a:r>
              <a:rPr lang="sv-SE" sz="2000" i="1" smtClean="0"/>
              <a:t>, </a:t>
            </a:r>
            <a:r>
              <a:rPr lang="sv-SE" sz="2000" i="1" smtClean="0">
                <a:solidFill>
                  <a:srgbClr val="FF0000"/>
                </a:solidFill>
              </a:rPr>
              <a:t>stöds av</a:t>
            </a:r>
            <a:r>
              <a:rPr lang="sv-SE" sz="2000" smtClean="0"/>
              <a:t>, </a:t>
            </a:r>
            <a:r>
              <a:rPr lang="sv-SE" sz="2000" i="1" smtClean="0">
                <a:solidFill>
                  <a:srgbClr val="FF0000"/>
                </a:solidFill>
              </a:rPr>
              <a:t>görs mer trolig</a:t>
            </a:r>
            <a:r>
              <a:rPr lang="sv-SE" sz="2000" i="1" smtClean="0"/>
              <a:t> </a:t>
            </a:r>
            <a:r>
              <a:rPr lang="sv-SE" sz="2000" smtClean="0"/>
              <a:t>av, premisserna…</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3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36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36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36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36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36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36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sv-SE" sz="2400" smtClean="0"/>
              <a:t>Ett argument är ett </a:t>
            </a:r>
            <a:r>
              <a:rPr lang="sv-SE" sz="2400" i="1" smtClean="0"/>
              <a:t>aktivt </a:t>
            </a:r>
            <a:r>
              <a:rPr lang="sv-SE" sz="2400" i="1" smtClean="0">
                <a:solidFill>
                  <a:srgbClr val="FF0000"/>
                </a:solidFill>
              </a:rPr>
              <a:t>sammanlänkande</a:t>
            </a:r>
            <a:r>
              <a:rPr lang="sv-SE" sz="2400" smtClean="0"/>
              <a:t> av </a:t>
            </a:r>
            <a:r>
              <a:rPr lang="sv-SE" sz="2400" smtClean="0">
                <a:solidFill>
                  <a:schemeClr val="tx1"/>
                </a:solidFill>
              </a:rPr>
              <a:t>påståenden</a:t>
            </a:r>
          </a:p>
        </p:txBody>
      </p:sp>
      <p:sp>
        <p:nvSpPr>
          <p:cNvPr id="16387" name="Rectangle 3"/>
          <p:cNvSpPr>
            <a:spLocks noGrp="1" noChangeArrowheads="1"/>
          </p:cNvSpPr>
          <p:nvPr>
            <p:ph type="body" idx="1"/>
          </p:nvPr>
        </p:nvSpPr>
        <p:spPr>
          <a:xfrm>
            <a:off x="457200" y="1341438"/>
            <a:ext cx="8229600" cy="4784725"/>
          </a:xfrm>
        </p:spPr>
        <p:txBody>
          <a:bodyPr/>
          <a:lstStyle/>
          <a:p>
            <a:pPr eaLnBrk="1" hangingPunct="1">
              <a:lnSpc>
                <a:spcPct val="90000"/>
              </a:lnSpc>
              <a:buFontTx/>
              <a:buNone/>
            </a:pPr>
            <a:r>
              <a:rPr lang="sv-SE" sz="2800" smtClean="0"/>
              <a:t>Jämför (a) och (b):</a:t>
            </a:r>
          </a:p>
          <a:p>
            <a:pPr eaLnBrk="1" hangingPunct="1">
              <a:lnSpc>
                <a:spcPct val="90000"/>
              </a:lnSpc>
              <a:buFontTx/>
              <a:buNone/>
            </a:pPr>
            <a:endParaRPr lang="sv-SE" sz="2200" smtClean="0"/>
          </a:p>
          <a:p>
            <a:pPr eaLnBrk="1" hangingPunct="1">
              <a:lnSpc>
                <a:spcPct val="90000"/>
              </a:lnSpc>
              <a:buFontTx/>
              <a:buNone/>
            </a:pPr>
            <a:r>
              <a:rPr lang="sv-SE" sz="2200" i="1" smtClean="0"/>
              <a:t>	(a) Allan är fattig och han är olycklig.</a:t>
            </a:r>
          </a:p>
          <a:p>
            <a:pPr eaLnBrk="1" hangingPunct="1">
              <a:lnSpc>
                <a:spcPct val="90000"/>
              </a:lnSpc>
              <a:buFontTx/>
              <a:buNone/>
            </a:pPr>
            <a:r>
              <a:rPr lang="sv-SE" sz="2200" i="1" smtClean="0"/>
              <a:t>	(b) Allan är fattig, </a:t>
            </a:r>
            <a:r>
              <a:rPr lang="sv-SE" sz="2200" i="1" u="sng" smtClean="0"/>
              <a:t>därför</a:t>
            </a:r>
            <a:r>
              <a:rPr lang="sv-SE" sz="2200" i="1" smtClean="0"/>
              <a:t> är han olycklig.</a:t>
            </a:r>
          </a:p>
          <a:p>
            <a:pPr eaLnBrk="1" hangingPunct="1">
              <a:lnSpc>
                <a:spcPct val="90000"/>
              </a:lnSpc>
              <a:buFontTx/>
              <a:buNone/>
            </a:pPr>
            <a:r>
              <a:rPr lang="sv-SE" sz="2200" i="1" smtClean="0"/>
              <a:t>	</a:t>
            </a:r>
          </a:p>
          <a:p>
            <a:pPr eaLnBrk="1" hangingPunct="1">
              <a:lnSpc>
                <a:spcPct val="90000"/>
              </a:lnSpc>
              <a:buFontTx/>
              <a:buNone/>
            </a:pPr>
            <a:r>
              <a:rPr lang="sv-SE" sz="2200" i="1" smtClean="0"/>
              <a:t>	(a) Anna var med om en bilolycka förra veckan och hon förtjänar semester.</a:t>
            </a:r>
          </a:p>
          <a:p>
            <a:pPr eaLnBrk="1" hangingPunct="1">
              <a:lnSpc>
                <a:spcPct val="90000"/>
              </a:lnSpc>
              <a:buFontTx/>
              <a:buNone/>
            </a:pPr>
            <a:r>
              <a:rPr lang="sv-SE" sz="2200" i="1" smtClean="0"/>
              <a:t>	(b) Anna var med om en bilolycka förra veckan, </a:t>
            </a:r>
            <a:r>
              <a:rPr lang="sv-SE" sz="2200" i="1" u="sng" smtClean="0"/>
              <a:t>så</a:t>
            </a:r>
            <a:r>
              <a:rPr lang="sv-SE" sz="2200" i="1" smtClean="0"/>
              <a:t> hon förtjänar semester.</a:t>
            </a:r>
          </a:p>
          <a:p>
            <a:pPr eaLnBrk="1" hangingPunct="1">
              <a:lnSpc>
                <a:spcPct val="90000"/>
              </a:lnSpc>
              <a:buFontTx/>
              <a:buNone/>
            </a:pPr>
            <a:r>
              <a:rPr lang="sv-SE" sz="2200" i="1" smtClean="0"/>
              <a:t>	</a:t>
            </a:r>
          </a:p>
          <a:p>
            <a:pPr eaLnBrk="1" hangingPunct="1">
              <a:lnSpc>
                <a:spcPct val="90000"/>
              </a:lnSpc>
              <a:buFontTx/>
              <a:buNone/>
            </a:pPr>
            <a:r>
              <a:rPr lang="sv-SE" sz="2200" i="1" smtClean="0"/>
              <a:t>	(a) Den där triangeln har lika sidor och lika vinklar.</a:t>
            </a:r>
          </a:p>
          <a:p>
            <a:pPr eaLnBrk="1" hangingPunct="1">
              <a:lnSpc>
                <a:spcPct val="90000"/>
              </a:lnSpc>
              <a:buFontTx/>
              <a:buNone/>
            </a:pPr>
            <a:r>
              <a:rPr lang="sv-SE" sz="2200" i="1" smtClean="0"/>
              <a:t>	(b) Den där triangeln har lika sidor, </a:t>
            </a:r>
            <a:r>
              <a:rPr lang="sv-SE" sz="2200" i="1" u="sng" smtClean="0"/>
              <a:t>därmed</a:t>
            </a:r>
            <a:r>
              <a:rPr lang="sv-SE" sz="2200" i="1" smtClean="0"/>
              <a:t> har den lika vinklar.</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38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38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387">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38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sv-SE" smtClean="0">
                <a:solidFill>
                  <a:srgbClr val="FF3300"/>
                </a:solidFill>
              </a:rPr>
              <a:t>Slutledningsindikatorer</a:t>
            </a:r>
          </a:p>
        </p:txBody>
      </p:sp>
      <p:sp>
        <p:nvSpPr>
          <p:cNvPr id="10243" name="Rectangle 3"/>
          <p:cNvSpPr>
            <a:spLocks noGrp="1" noChangeArrowheads="1"/>
          </p:cNvSpPr>
          <p:nvPr>
            <p:ph type="body" idx="1"/>
          </p:nvPr>
        </p:nvSpPr>
        <p:spPr/>
        <p:txBody>
          <a:bodyPr/>
          <a:lstStyle/>
          <a:p>
            <a:pPr eaLnBrk="1" hangingPunct="1">
              <a:buFontTx/>
              <a:buNone/>
            </a:pPr>
            <a:r>
              <a:rPr lang="sv-SE" smtClean="0"/>
              <a:t>			alltså </a:t>
            </a:r>
          </a:p>
          <a:p>
            <a:pPr eaLnBrk="1" hangingPunct="1">
              <a:buFontTx/>
              <a:buNone/>
            </a:pPr>
            <a:r>
              <a:rPr lang="sv-SE" smtClean="0"/>
              <a:t>			sålunda</a:t>
            </a:r>
          </a:p>
          <a:p>
            <a:pPr eaLnBrk="1" hangingPunct="1">
              <a:buFontTx/>
              <a:buNone/>
            </a:pPr>
            <a:r>
              <a:rPr lang="sv-SE" smtClean="0"/>
              <a:t>			implicerar</a:t>
            </a:r>
          </a:p>
          <a:p>
            <a:pPr eaLnBrk="1" hangingPunct="1">
              <a:buFontTx/>
              <a:buNone/>
            </a:pPr>
            <a:r>
              <a:rPr lang="sv-SE" smtClean="0"/>
              <a:t>			det följer att</a:t>
            </a:r>
          </a:p>
          <a:p>
            <a:pPr eaLnBrk="1" hangingPunct="1">
              <a:buFontTx/>
              <a:buNone/>
            </a:pPr>
            <a:r>
              <a:rPr lang="sv-SE" smtClean="0"/>
              <a:t>			därmed</a:t>
            </a:r>
          </a:p>
          <a:p>
            <a:pPr eaLnBrk="1" hangingPunct="1">
              <a:buFontTx/>
              <a:buNone/>
            </a:pPr>
            <a:r>
              <a:rPr lang="sv-SE" smtClean="0"/>
              <a:t>			så troligen</a:t>
            </a:r>
          </a:p>
          <a:p>
            <a:pPr eaLnBrk="1" hangingPunct="1">
              <a:buFontTx/>
              <a:buNone/>
            </a:pPr>
            <a:r>
              <a:rPr lang="sv-SE" smtClean="0"/>
              <a:t>			I logiken: ett (eller dubbla) streck</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sv-SE" sz="2800" smtClean="0">
                <a:solidFill>
                  <a:srgbClr val="FF3300"/>
                </a:solidFill>
              </a:rPr>
              <a:t>Uteslutna premisser och avsaknad av indikatorer</a:t>
            </a:r>
          </a:p>
        </p:txBody>
      </p:sp>
      <p:sp>
        <p:nvSpPr>
          <p:cNvPr id="18435" name="Rectangle 3"/>
          <p:cNvSpPr>
            <a:spLocks noGrp="1" noChangeArrowheads="1"/>
          </p:cNvSpPr>
          <p:nvPr>
            <p:ph type="body" idx="1"/>
          </p:nvPr>
        </p:nvSpPr>
        <p:spPr>
          <a:xfrm>
            <a:off x="457200" y="1341438"/>
            <a:ext cx="8229600" cy="4784725"/>
          </a:xfrm>
        </p:spPr>
        <p:txBody>
          <a:bodyPr/>
          <a:lstStyle/>
          <a:p>
            <a:pPr eaLnBrk="1" hangingPunct="1">
              <a:lnSpc>
                <a:spcPct val="90000"/>
              </a:lnSpc>
              <a:buFontTx/>
              <a:buNone/>
            </a:pPr>
            <a:r>
              <a:rPr lang="sv-SE" sz="2400" i="1" smtClean="0"/>
              <a:t>Argument där vissa premisser är implicita</a:t>
            </a:r>
            <a:r>
              <a:rPr lang="sv-SE" sz="2400" smtClean="0"/>
              <a:t>:</a:t>
            </a:r>
          </a:p>
          <a:p>
            <a:pPr eaLnBrk="1" hangingPunct="1">
              <a:lnSpc>
                <a:spcPct val="90000"/>
              </a:lnSpc>
              <a:buFontTx/>
              <a:buNone/>
            </a:pPr>
            <a:endParaRPr lang="sv-SE" sz="2000" smtClean="0"/>
          </a:p>
          <a:p>
            <a:pPr eaLnBrk="1" hangingPunct="1">
              <a:lnSpc>
                <a:spcPct val="90000"/>
              </a:lnSpc>
              <a:buFontTx/>
              <a:buNone/>
            </a:pPr>
            <a:r>
              <a:rPr lang="sv-SE" sz="2000" smtClean="0"/>
              <a:t>	P: 	Sokrates är människa</a:t>
            </a:r>
          </a:p>
          <a:p>
            <a:pPr eaLnBrk="1" hangingPunct="1">
              <a:lnSpc>
                <a:spcPct val="90000"/>
              </a:lnSpc>
              <a:buFontTx/>
              <a:buNone/>
            </a:pPr>
            <a:r>
              <a:rPr lang="sv-SE" sz="2000" smtClean="0"/>
              <a:t>	S: 	Sokrates är dödlig</a:t>
            </a:r>
          </a:p>
          <a:p>
            <a:pPr eaLnBrk="1" hangingPunct="1">
              <a:lnSpc>
                <a:spcPct val="90000"/>
              </a:lnSpc>
              <a:buFontTx/>
              <a:buNone/>
            </a:pPr>
            <a:endParaRPr lang="sv-SE" sz="2000" smtClean="0"/>
          </a:p>
          <a:p>
            <a:pPr eaLnBrk="1" hangingPunct="1">
              <a:lnSpc>
                <a:spcPct val="90000"/>
              </a:lnSpc>
              <a:buFontTx/>
              <a:buNone/>
            </a:pPr>
            <a:r>
              <a:rPr lang="sv-SE" sz="2000" smtClean="0"/>
              <a:t>	P: 	En teori är vetenskaplig om och endast om den är 	empiriskt testbar</a:t>
            </a:r>
          </a:p>
          <a:p>
            <a:pPr eaLnBrk="1" hangingPunct="1">
              <a:lnSpc>
                <a:spcPct val="90000"/>
              </a:lnSpc>
              <a:buFontTx/>
              <a:buNone/>
            </a:pPr>
            <a:r>
              <a:rPr lang="sv-SE" sz="2000" smtClean="0"/>
              <a:t>	S:	Strängteorin är inte en vetenskaplig teori</a:t>
            </a:r>
          </a:p>
          <a:p>
            <a:pPr eaLnBrk="1" hangingPunct="1">
              <a:lnSpc>
                <a:spcPct val="90000"/>
              </a:lnSpc>
              <a:buFontTx/>
              <a:buNone/>
            </a:pPr>
            <a:endParaRPr lang="sv-SE" sz="2400" smtClean="0"/>
          </a:p>
          <a:p>
            <a:pPr eaLnBrk="1" hangingPunct="1">
              <a:lnSpc>
                <a:spcPct val="90000"/>
              </a:lnSpc>
              <a:buFontTx/>
              <a:buNone/>
            </a:pPr>
            <a:r>
              <a:rPr lang="sv-SE" sz="2400" i="1" smtClean="0"/>
              <a:t>Argument där slutledningsindikatorerna är implicita</a:t>
            </a:r>
            <a:r>
              <a:rPr lang="sv-SE" sz="2400" smtClean="0"/>
              <a:t>:</a:t>
            </a:r>
          </a:p>
          <a:p>
            <a:pPr eaLnBrk="1" hangingPunct="1">
              <a:lnSpc>
                <a:spcPct val="90000"/>
              </a:lnSpc>
              <a:buFontTx/>
              <a:buNone/>
            </a:pPr>
            <a:endParaRPr lang="sv-SE" sz="2400" smtClean="0"/>
          </a:p>
          <a:p>
            <a:pPr eaLnBrk="1" hangingPunct="1">
              <a:lnSpc>
                <a:spcPct val="90000"/>
              </a:lnSpc>
              <a:buFontTx/>
              <a:buNone/>
            </a:pPr>
            <a:r>
              <a:rPr lang="sv-SE" sz="2400" smtClean="0"/>
              <a:t>	</a:t>
            </a:r>
            <a:r>
              <a:rPr lang="sv-SE" sz="2000" smtClean="0"/>
              <a:t>Det kommer in mörka moln; det kommer att börja regna</a:t>
            </a:r>
            <a:r>
              <a:rPr lang="sv-SE" sz="2400" smtClean="0"/>
              <a:t>.</a:t>
            </a:r>
          </a:p>
          <a:p>
            <a:pPr eaLnBrk="1" hangingPunct="1">
              <a:lnSpc>
                <a:spcPct val="90000"/>
              </a:lnSpc>
              <a:buFontTx/>
              <a:buNone/>
            </a:pPr>
            <a:endParaRPr lang="sv-SE" sz="240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animEffect transition="in" filter="blinds(horizontal)">
                                      <p:cBhvr>
                                        <p:cTn id="13" dur="500"/>
                                        <p:tgtEl>
                                          <p:spTgt spid="18435">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8435">
                                            <p:txEl>
                                              <p:pRg st="3" end="3"/>
                                            </p:txEl>
                                          </p:spTgt>
                                        </p:tgtEl>
                                        <p:attrNameLst>
                                          <p:attrName>style.visibility</p:attrName>
                                        </p:attrNameLst>
                                      </p:cBhvr>
                                      <p:to>
                                        <p:strVal val="visible"/>
                                      </p:to>
                                    </p:set>
                                    <p:animEffect transition="in" filter="blinds(horizontal)">
                                      <p:cBhvr>
                                        <p:cTn id="16" dur="500"/>
                                        <p:tgtEl>
                                          <p:spTgt spid="1843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18435">
                                            <p:txEl>
                                              <p:pRg st="5" end="5"/>
                                            </p:txEl>
                                          </p:spTgt>
                                        </p:tgtEl>
                                        <p:attrNameLst>
                                          <p:attrName>style.visibility</p:attrName>
                                        </p:attrNameLst>
                                      </p:cBhvr>
                                      <p:to>
                                        <p:strVal val="visible"/>
                                      </p:to>
                                    </p:set>
                                    <p:animEffect transition="in" filter="blinds(horizontal)">
                                      <p:cBhvr>
                                        <p:cTn id="21" dur="500"/>
                                        <p:tgtEl>
                                          <p:spTgt spid="18435">
                                            <p:txEl>
                                              <p:pRg st="5" end="5"/>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18435">
                                            <p:txEl>
                                              <p:pRg st="6" end="6"/>
                                            </p:txEl>
                                          </p:spTgt>
                                        </p:tgtEl>
                                        <p:attrNameLst>
                                          <p:attrName>style.visibility</p:attrName>
                                        </p:attrNameLst>
                                      </p:cBhvr>
                                      <p:to>
                                        <p:strVal val="visible"/>
                                      </p:to>
                                    </p:set>
                                    <p:animEffect transition="in" filter="blinds(horizontal)">
                                      <p:cBhvr>
                                        <p:cTn id="24" dur="500"/>
                                        <p:tgtEl>
                                          <p:spTgt spid="18435">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18435">
                                            <p:txEl>
                                              <p:pRg st="8" end="8"/>
                                            </p:txEl>
                                          </p:spTgt>
                                        </p:tgtEl>
                                        <p:attrNameLst>
                                          <p:attrName>style.visibility</p:attrName>
                                        </p:attrNameLst>
                                      </p:cBhvr>
                                      <p:to>
                                        <p:strVal val="visible"/>
                                      </p:to>
                                    </p:set>
                                    <p:anim calcmode="lin" valueType="num">
                                      <p:cBhvr additive="base">
                                        <p:cTn id="29" dur="500" fill="hold"/>
                                        <p:tgtEl>
                                          <p:spTgt spid="18435">
                                            <p:txEl>
                                              <p:pRg st="8" end="8"/>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843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18435">
                                            <p:txEl>
                                              <p:pRg st="10" end="10"/>
                                            </p:txEl>
                                          </p:spTgt>
                                        </p:tgtEl>
                                        <p:attrNameLst>
                                          <p:attrName>style.visibility</p:attrName>
                                        </p:attrNameLst>
                                      </p:cBhvr>
                                      <p:to>
                                        <p:strVal val="visible"/>
                                      </p:to>
                                    </p:set>
                                    <p:animEffect transition="in" filter="blinds(horizontal)">
                                      <p:cBhvr>
                                        <p:cTn id="35" dur="500"/>
                                        <p:tgtEl>
                                          <p:spTgt spid="1843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sv-SE" smtClean="0">
                <a:solidFill>
                  <a:srgbClr val="FF3300"/>
                </a:solidFill>
              </a:rPr>
              <a:t>Övning</a:t>
            </a:r>
            <a:endParaRPr lang="en-US" smtClean="0">
              <a:solidFill>
                <a:srgbClr val="FF3300"/>
              </a:solidFill>
            </a:endParaRPr>
          </a:p>
        </p:txBody>
      </p:sp>
      <p:sp>
        <p:nvSpPr>
          <p:cNvPr id="47107" name="Rectangle 3"/>
          <p:cNvSpPr>
            <a:spLocks noGrp="1" noChangeArrowheads="1"/>
          </p:cNvSpPr>
          <p:nvPr>
            <p:ph type="body" idx="1"/>
          </p:nvPr>
        </p:nvSpPr>
        <p:spPr/>
        <p:txBody>
          <a:bodyPr/>
          <a:lstStyle/>
          <a:p>
            <a:pPr>
              <a:buFontTx/>
              <a:buNone/>
            </a:pPr>
            <a:r>
              <a:rPr lang="sv-SE" smtClean="0"/>
              <a:t>	P: Jag upplever att jag ser ett glas fyllt med genomskinlig vätska.</a:t>
            </a:r>
          </a:p>
          <a:p>
            <a:pPr>
              <a:buFontTx/>
              <a:buNone/>
            </a:pPr>
            <a:r>
              <a:rPr lang="sv-SE" smtClean="0"/>
              <a:t>	S: Det finns ett glas vatten framför mig.</a:t>
            </a:r>
          </a:p>
          <a:p>
            <a:pPr>
              <a:buFontTx/>
              <a:buNone/>
            </a:pPr>
            <a:endParaRPr lang="sv-SE" smtClean="0"/>
          </a:p>
          <a:p>
            <a:pPr>
              <a:buFontTx/>
              <a:buNone/>
            </a:pPr>
            <a:r>
              <a:rPr lang="sv-SE" smtClean="0"/>
              <a:t>Identifiera eventuella implicita premisser och slutledningsindikatorer i argumentet ovan.</a:t>
            </a:r>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sv-SE" sz="3600" smtClean="0">
                <a:solidFill>
                  <a:srgbClr val="FF3300"/>
                </a:solidFill>
              </a:rPr>
              <a:t>Logisk styrka</a:t>
            </a:r>
          </a:p>
        </p:txBody>
      </p:sp>
      <p:sp>
        <p:nvSpPr>
          <p:cNvPr id="21507" name="Rectangle 3"/>
          <p:cNvSpPr>
            <a:spLocks noGrp="1" noChangeArrowheads="1"/>
          </p:cNvSpPr>
          <p:nvPr>
            <p:ph type="body" idx="1"/>
          </p:nvPr>
        </p:nvSpPr>
        <p:spPr>
          <a:xfrm>
            <a:off x="457200" y="1412875"/>
            <a:ext cx="8229600" cy="4713288"/>
          </a:xfrm>
        </p:spPr>
        <p:txBody>
          <a:bodyPr/>
          <a:lstStyle/>
          <a:p>
            <a:pPr marL="609600" indent="-609600" eaLnBrk="1" hangingPunct="1">
              <a:lnSpc>
                <a:spcPct val="80000"/>
              </a:lnSpc>
              <a:buFontTx/>
              <a:buNone/>
            </a:pPr>
            <a:r>
              <a:rPr lang="sv-SE" sz="2400" smtClean="0"/>
              <a:t>	</a:t>
            </a:r>
          </a:p>
          <a:p>
            <a:pPr marL="609600" indent="-609600" eaLnBrk="1" hangingPunct="1">
              <a:lnSpc>
                <a:spcPct val="80000"/>
              </a:lnSpc>
              <a:buFontTx/>
              <a:buNone/>
            </a:pPr>
            <a:r>
              <a:rPr lang="sv-SE" sz="2400" b="1" smtClean="0"/>
              <a:t>	Ett arguments ”logiska styrka” är det stöd som premisserna ger åt slutsatsen. </a:t>
            </a:r>
          </a:p>
          <a:p>
            <a:pPr marL="609600" indent="-609600" eaLnBrk="1" hangingPunct="1">
              <a:lnSpc>
                <a:spcPct val="80000"/>
              </a:lnSpc>
              <a:buFontTx/>
              <a:buNone/>
            </a:pPr>
            <a:endParaRPr lang="sv-SE" sz="2400" b="1" smtClean="0"/>
          </a:p>
          <a:p>
            <a:pPr marL="609600" indent="-609600" eaLnBrk="1" hangingPunct="1">
              <a:lnSpc>
                <a:spcPct val="80000"/>
              </a:lnSpc>
              <a:buFontTx/>
              <a:buNone/>
            </a:pPr>
            <a:r>
              <a:rPr lang="sv-SE" sz="2400" smtClean="0"/>
              <a:t>	Två centrala egenskaper:</a:t>
            </a:r>
          </a:p>
          <a:p>
            <a:pPr marL="609600" indent="-609600" eaLnBrk="1" hangingPunct="1">
              <a:lnSpc>
                <a:spcPct val="80000"/>
              </a:lnSpc>
              <a:buFontTx/>
              <a:buNone/>
            </a:pPr>
            <a:endParaRPr lang="sv-SE" sz="2400" smtClean="0"/>
          </a:p>
          <a:p>
            <a:pPr marL="609600" indent="-609600" eaLnBrk="1" hangingPunct="1">
              <a:lnSpc>
                <a:spcPct val="80000"/>
              </a:lnSpc>
              <a:buFontTx/>
              <a:buNone/>
            </a:pPr>
            <a:r>
              <a:rPr lang="sv-SE" sz="2400" smtClean="0"/>
              <a:t>	1. Ett arguments logiska styrka är </a:t>
            </a:r>
            <a:r>
              <a:rPr lang="sv-SE" sz="2400" smtClean="0">
                <a:solidFill>
                  <a:srgbClr val="0033CC"/>
                </a:solidFill>
              </a:rPr>
              <a:t>oberoende av det 	faktiska sanningsvärdet hos de i argumentet 	ingående påståendesatserna</a:t>
            </a:r>
            <a:r>
              <a:rPr lang="sv-SE" sz="2400" smtClean="0"/>
              <a:t>. </a:t>
            </a:r>
          </a:p>
          <a:p>
            <a:pPr marL="609600" indent="-609600" eaLnBrk="1" hangingPunct="1">
              <a:lnSpc>
                <a:spcPct val="80000"/>
              </a:lnSpc>
              <a:buFontTx/>
              <a:buNone/>
            </a:pPr>
            <a:r>
              <a:rPr lang="sv-SE" sz="2400" i="1" smtClean="0"/>
              <a:t>	</a:t>
            </a:r>
          </a:p>
          <a:p>
            <a:pPr marL="609600" indent="-609600" eaLnBrk="1" hangingPunct="1">
              <a:lnSpc>
                <a:spcPct val="80000"/>
              </a:lnSpc>
              <a:buFontTx/>
              <a:buNone/>
            </a:pPr>
            <a:r>
              <a:rPr lang="sv-SE" sz="2400" i="1" smtClean="0"/>
              <a:t>	2.	</a:t>
            </a:r>
            <a:r>
              <a:rPr lang="sv-SE" sz="2400" smtClean="0"/>
              <a:t>Ett arguments logiska styrka kan sägas vara </a:t>
            </a:r>
            <a:r>
              <a:rPr lang="sv-SE" sz="2400" smtClean="0">
                <a:solidFill>
                  <a:srgbClr val="0033CC"/>
                </a:solidFill>
              </a:rPr>
              <a:t>en 	gradfråga</a:t>
            </a:r>
            <a:r>
              <a:rPr lang="sv-SE" sz="2400" smtClean="0"/>
              <a:t>: slutsatsen kan få fullständigt stöd av 	premisserna, inget stöd alls, eller visst stöd av 	premisserna.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sv-SE" smtClean="0">
                <a:solidFill>
                  <a:srgbClr val="FF3300"/>
                </a:solidFill>
              </a:rPr>
              <a:t>Dagens upplägg</a:t>
            </a:r>
            <a:endParaRPr lang="en-US" smtClean="0">
              <a:solidFill>
                <a:srgbClr val="FF3300"/>
              </a:solidFill>
            </a:endParaRPr>
          </a:p>
        </p:txBody>
      </p:sp>
      <p:sp>
        <p:nvSpPr>
          <p:cNvPr id="44035" name="Rectangle 3"/>
          <p:cNvSpPr>
            <a:spLocks noGrp="1" noChangeArrowheads="1"/>
          </p:cNvSpPr>
          <p:nvPr>
            <p:ph type="body" idx="1"/>
          </p:nvPr>
        </p:nvSpPr>
        <p:spPr/>
        <p:txBody>
          <a:bodyPr/>
          <a:lstStyle/>
          <a:p>
            <a:pPr marL="609600" indent="-609600">
              <a:buFontTx/>
              <a:buAutoNum type="arabicPeriod"/>
            </a:pPr>
            <a:r>
              <a:rPr lang="sv-SE" dirty="0" smtClean="0"/>
              <a:t>Övergripande om kursen</a:t>
            </a:r>
          </a:p>
          <a:p>
            <a:pPr marL="609600" indent="-609600">
              <a:buFontTx/>
              <a:buAutoNum type="arabicPeriod"/>
            </a:pPr>
            <a:endParaRPr lang="sv-SE" dirty="0" smtClean="0"/>
          </a:p>
          <a:p>
            <a:pPr marL="609600" indent="-609600">
              <a:buFontTx/>
              <a:buAutoNum type="arabicPeriod"/>
            </a:pPr>
            <a:r>
              <a:rPr lang="sv-SE" dirty="0" smtClean="0"/>
              <a:t>Dagens föreläsning: Grundläggande argumentationsanalys del I</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457200" y="620713"/>
            <a:ext cx="8229600" cy="5505450"/>
          </a:xfrm>
        </p:spPr>
        <p:txBody>
          <a:bodyPr/>
          <a:lstStyle/>
          <a:p>
            <a:pPr eaLnBrk="1" hangingPunct="1">
              <a:buFontTx/>
              <a:buNone/>
            </a:pPr>
            <a:r>
              <a:rPr lang="sv-SE" i="1" smtClean="0">
                <a:solidFill>
                  <a:srgbClr val="008000"/>
                </a:solidFill>
              </a:rPr>
              <a:t>	</a:t>
            </a:r>
            <a:r>
              <a:rPr lang="sv-SE" sz="2800" smtClean="0">
                <a:solidFill>
                  <a:srgbClr val="FF3300"/>
                </a:solidFill>
              </a:rPr>
              <a:t>Logisk</a:t>
            </a:r>
            <a:r>
              <a:rPr lang="sv-SE" smtClean="0">
                <a:solidFill>
                  <a:srgbClr val="FF3300"/>
                </a:solidFill>
              </a:rPr>
              <a:t> </a:t>
            </a:r>
            <a:r>
              <a:rPr lang="sv-SE" sz="2800" smtClean="0">
                <a:solidFill>
                  <a:srgbClr val="FF3300"/>
                </a:solidFill>
              </a:rPr>
              <a:t>styrka är oberoende av det faktiska sanningsvärdet hos de i argumentet ingående påståendena</a:t>
            </a:r>
            <a:r>
              <a:rPr lang="sv-SE" sz="2800" i="1" smtClean="0">
                <a:solidFill>
                  <a:srgbClr val="008000"/>
                </a:solidFill>
              </a:rPr>
              <a:t> </a:t>
            </a:r>
          </a:p>
          <a:p>
            <a:pPr eaLnBrk="1" hangingPunct="1">
              <a:buFontTx/>
              <a:buNone/>
            </a:pPr>
            <a:endParaRPr lang="sv-SE" sz="2000" smtClean="0">
              <a:solidFill>
                <a:srgbClr val="008000"/>
              </a:solidFill>
            </a:endParaRPr>
          </a:p>
          <a:p>
            <a:pPr eaLnBrk="1" hangingPunct="1">
              <a:buFontTx/>
              <a:buNone/>
            </a:pPr>
            <a:r>
              <a:rPr lang="sv-SE" sz="2000" smtClean="0"/>
              <a:t>Maximal logisk styrka</a:t>
            </a:r>
          </a:p>
          <a:p>
            <a:pPr eaLnBrk="1" hangingPunct="1">
              <a:buFontTx/>
              <a:buNone/>
            </a:pPr>
            <a:r>
              <a:rPr lang="sv-SE" i="1" smtClean="0"/>
              <a:t>		</a:t>
            </a:r>
            <a:r>
              <a:rPr lang="sv-SE" sz="2400" i="1" smtClean="0"/>
              <a:t>Lund är Sveriges huvudstad (F)</a:t>
            </a:r>
          </a:p>
          <a:p>
            <a:pPr eaLnBrk="1" hangingPunct="1">
              <a:buFontTx/>
              <a:buNone/>
            </a:pPr>
            <a:r>
              <a:rPr lang="sv-SE" sz="2400" i="1" smtClean="0"/>
              <a:t>		</a:t>
            </a:r>
            <a:r>
              <a:rPr lang="sv-SE" sz="2400" i="1" u="sng" smtClean="0"/>
              <a:t>Lund ligger i Halland	(F)	  </a:t>
            </a:r>
          </a:p>
          <a:p>
            <a:pPr eaLnBrk="1" hangingPunct="1">
              <a:buFontTx/>
              <a:buNone/>
            </a:pPr>
            <a:r>
              <a:rPr lang="sv-SE" sz="2400" i="1" smtClean="0"/>
              <a:t>		Sveriges huvudstad ligger i Halland (F)</a:t>
            </a:r>
          </a:p>
          <a:p>
            <a:pPr eaLnBrk="1" hangingPunct="1">
              <a:buFontTx/>
              <a:buNone/>
            </a:pPr>
            <a:endParaRPr lang="sv-SE" sz="2000" smtClean="0"/>
          </a:p>
          <a:p>
            <a:pPr eaLnBrk="1" hangingPunct="1">
              <a:buFontTx/>
              <a:buNone/>
            </a:pPr>
            <a:r>
              <a:rPr lang="sv-SE" sz="2000" smtClean="0"/>
              <a:t>Maximal logisk svaghet</a:t>
            </a:r>
          </a:p>
          <a:p>
            <a:pPr eaLnBrk="1" hangingPunct="1">
              <a:buFontTx/>
              <a:buNone/>
            </a:pPr>
            <a:r>
              <a:rPr lang="sv-SE" sz="2400" i="1" smtClean="0"/>
              <a:t>		Eskilstuna ligger i Södermanland (S)</a:t>
            </a:r>
          </a:p>
          <a:p>
            <a:pPr eaLnBrk="1" hangingPunct="1">
              <a:buFontTx/>
              <a:buNone/>
            </a:pPr>
            <a:r>
              <a:rPr lang="sv-SE" sz="2400" i="1" smtClean="0"/>
              <a:t>		</a:t>
            </a:r>
            <a:r>
              <a:rPr lang="sv-SE" sz="2400" i="1" u="sng" smtClean="0"/>
              <a:t>Växjö ligger i Småland (S)</a:t>
            </a:r>
          </a:p>
          <a:p>
            <a:pPr eaLnBrk="1" hangingPunct="1">
              <a:buFontTx/>
              <a:buNone/>
            </a:pPr>
            <a:r>
              <a:rPr lang="sv-SE" sz="2400" i="1" smtClean="0"/>
              <a:t>		Köpenhamn ligger i Danmark (S)</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xfrm>
            <a:off x="457200" y="620713"/>
            <a:ext cx="8229600" cy="5505450"/>
          </a:xfrm>
        </p:spPr>
        <p:txBody>
          <a:bodyPr/>
          <a:lstStyle/>
          <a:p>
            <a:pPr algn="ctr" eaLnBrk="1" hangingPunct="1">
              <a:lnSpc>
                <a:spcPct val="80000"/>
              </a:lnSpc>
              <a:buFontTx/>
              <a:buNone/>
            </a:pPr>
            <a:r>
              <a:rPr lang="sv-SE" sz="2600" smtClean="0">
                <a:solidFill>
                  <a:srgbClr val="FF3300"/>
                </a:solidFill>
              </a:rPr>
              <a:t>Logisk giltighet och logisk konsekvens</a:t>
            </a:r>
          </a:p>
          <a:p>
            <a:pPr eaLnBrk="1" hangingPunct="1">
              <a:lnSpc>
                <a:spcPct val="80000"/>
              </a:lnSpc>
              <a:buFontTx/>
              <a:buNone/>
            </a:pPr>
            <a:endParaRPr lang="sv-SE" sz="2000" smtClean="0">
              <a:solidFill>
                <a:srgbClr val="008000"/>
              </a:solidFill>
            </a:endParaRPr>
          </a:p>
          <a:p>
            <a:pPr eaLnBrk="1" hangingPunct="1">
              <a:lnSpc>
                <a:spcPct val="80000"/>
              </a:lnSpc>
              <a:buFontTx/>
              <a:buNone/>
            </a:pPr>
            <a:r>
              <a:rPr lang="sv-SE" sz="2000" smtClean="0"/>
              <a:t>	Argument av </a:t>
            </a:r>
            <a:r>
              <a:rPr lang="sv-SE" sz="2000" smtClean="0">
                <a:solidFill>
                  <a:srgbClr val="0033CC"/>
                </a:solidFill>
              </a:rPr>
              <a:t>starkaste graden</a:t>
            </a:r>
            <a:r>
              <a:rPr lang="sv-SE" sz="2000" smtClean="0"/>
              <a:t> av logisk styrka kallas </a:t>
            </a:r>
            <a:r>
              <a:rPr lang="sv-SE" sz="2000" smtClean="0">
                <a:solidFill>
                  <a:srgbClr val="0033CC"/>
                </a:solidFill>
              </a:rPr>
              <a:t>logiskt giltiga</a:t>
            </a:r>
            <a:r>
              <a:rPr lang="sv-SE" sz="2000" smtClean="0"/>
              <a:t> argument. I logiskt giltiga argument kan slutsatsen inte vara falsk samtidigt som premisserna är sanna. Med andra ord:</a:t>
            </a:r>
          </a:p>
          <a:p>
            <a:pPr eaLnBrk="1" hangingPunct="1">
              <a:lnSpc>
                <a:spcPct val="80000"/>
              </a:lnSpc>
              <a:buFontTx/>
              <a:buNone/>
            </a:pPr>
            <a:endParaRPr lang="sv-SE" sz="2000" smtClean="0"/>
          </a:p>
          <a:p>
            <a:pPr eaLnBrk="1" hangingPunct="1">
              <a:lnSpc>
                <a:spcPct val="80000"/>
              </a:lnSpc>
              <a:buFontTx/>
              <a:buNone/>
            </a:pPr>
            <a:r>
              <a:rPr lang="sv-SE" sz="2000" b="1" smtClean="0"/>
              <a:t>	O</a:t>
            </a:r>
            <a:r>
              <a:rPr lang="sv-SE" sz="2000" b="1" i="1" smtClean="0"/>
              <a:t>m</a:t>
            </a:r>
            <a:r>
              <a:rPr lang="sv-SE" sz="2000" b="1" smtClean="0"/>
              <a:t> premisserna är sanna, då </a:t>
            </a:r>
            <a:r>
              <a:rPr lang="sv-SE" sz="2000" b="1" i="1" smtClean="0"/>
              <a:t>måste</a:t>
            </a:r>
            <a:r>
              <a:rPr lang="sv-SE" sz="2000" b="1" smtClean="0"/>
              <a:t> slutsatsen vara sann. </a:t>
            </a:r>
          </a:p>
          <a:p>
            <a:pPr eaLnBrk="1" hangingPunct="1">
              <a:lnSpc>
                <a:spcPct val="80000"/>
              </a:lnSpc>
              <a:buFontTx/>
              <a:buNone/>
            </a:pPr>
            <a:endParaRPr lang="sv-SE" sz="2000" smtClean="0"/>
          </a:p>
          <a:p>
            <a:pPr eaLnBrk="1" hangingPunct="1">
              <a:lnSpc>
                <a:spcPct val="80000"/>
              </a:lnSpc>
              <a:buFontTx/>
              <a:buNone/>
            </a:pPr>
            <a:r>
              <a:rPr lang="sv-SE" sz="2000" smtClean="0"/>
              <a:t>	Följdriktigheten kan alltså inte ifrågasättas! Det är ett ”riskfritt” argument.</a:t>
            </a:r>
          </a:p>
          <a:p>
            <a:pPr eaLnBrk="1" hangingPunct="1">
              <a:lnSpc>
                <a:spcPct val="80000"/>
              </a:lnSpc>
              <a:buFontTx/>
              <a:buNone/>
            </a:pPr>
            <a:r>
              <a:rPr lang="sv-SE" sz="2000" smtClean="0"/>
              <a:t> </a:t>
            </a:r>
          </a:p>
          <a:p>
            <a:pPr eaLnBrk="1" hangingPunct="1">
              <a:lnSpc>
                <a:spcPct val="80000"/>
              </a:lnSpc>
              <a:buFontTx/>
              <a:buNone/>
            </a:pPr>
            <a:r>
              <a:rPr lang="sv-SE" sz="2000" i="1" smtClean="0"/>
              <a:t>	</a:t>
            </a:r>
            <a:r>
              <a:rPr lang="sv-SE" sz="1800" i="1" smtClean="0"/>
              <a:t>P1:	Alla svanar är vita.</a:t>
            </a:r>
          </a:p>
          <a:p>
            <a:pPr eaLnBrk="1" hangingPunct="1">
              <a:lnSpc>
                <a:spcPct val="80000"/>
              </a:lnSpc>
              <a:buFontTx/>
              <a:buNone/>
            </a:pPr>
            <a:r>
              <a:rPr lang="sv-SE" sz="1800" i="1" smtClean="0"/>
              <a:t>	</a:t>
            </a:r>
            <a:r>
              <a:rPr lang="sv-SE" sz="1800" i="1" u="sng" smtClean="0"/>
              <a:t>P2: 	Börje är en svan.</a:t>
            </a:r>
          </a:p>
          <a:p>
            <a:pPr eaLnBrk="1" hangingPunct="1">
              <a:lnSpc>
                <a:spcPct val="80000"/>
              </a:lnSpc>
              <a:buFontTx/>
              <a:buNone/>
            </a:pPr>
            <a:r>
              <a:rPr lang="sv-SE" sz="1800" i="1" smtClean="0"/>
              <a:t>	S: 	Börje är vit.</a:t>
            </a:r>
          </a:p>
          <a:p>
            <a:pPr eaLnBrk="1" hangingPunct="1">
              <a:lnSpc>
                <a:spcPct val="80000"/>
              </a:lnSpc>
              <a:buFontTx/>
              <a:buNone/>
            </a:pPr>
            <a:endParaRPr lang="sv-SE" sz="2000" i="1" smtClean="0"/>
          </a:p>
          <a:p>
            <a:pPr eaLnBrk="1" hangingPunct="1">
              <a:lnSpc>
                <a:spcPct val="80000"/>
              </a:lnSpc>
              <a:buFontTx/>
              <a:buNone/>
            </a:pPr>
            <a:r>
              <a:rPr lang="sv-SE" sz="2000" i="1" smtClean="0"/>
              <a:t>	</a:t>
            </a:r>
            <a:r>
              <a:rPr lang="sv-SE" sz="2000" smtClean="0"/>
              <a:t>Slutsatsen i ett logiskt giltigt argument sägs vara en </a:t>
            </a:r>
            <a:r>
              <a:rPr lang="sv-SE" sz="2000" smtClean="0">
                <a:solidFill>
                  <a:srgbClr val="008000"/>
                </a:solidFill>
              </a:rPr>
              <a:t>logisk konsekvens</a:t>
            </a:r>
            <a:r>
              <a:rPr lang="sv-SE" sz="2000" smtClean="0"/>
              <a:t> av premisserna.</a:t>
            </a:r>
          </a:p>
          <a:p>
            <a:pPr eaLnBrk="1" hangingPunct="1">
              <a:lnSpc>
                <a:spcPct val="80000"/>
              </a:lnSpc>
              <a:buFontTx/>
              <a:buNone/>
            </a:pPr>
            <a:endParaRPr lang="sv-SE" sz="2000" i="1" smtClean="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sv-SE" smtClean="0">
                <a:solidFill>
                  <a:srgbClr val="FF3300"/>
                </a:solidFill>
              </a:rPr>
              <a:t>Deduktiva argument</a:t>
            </a:r>
            <a:endParaRPr lang="en-US" smtClean="0">
              <a:solidFill>
                <a:srgbClr val="FF3300"/>
              </a:solidFill>
            </a:endParaRPr>
          </a:p>
        </p:txBody>
      </p:sp>
      <p:sp>
        <p:nvSpPr>
          <p:cNvPr id="41987" name="Rectangle 3"/>
          <p:cNvSpPr>
            <a:spLocks noGrp="1" noChangeArrowheads="1"/>
          </p:cNvSpPr>
          <p:nvPr>
            <p:ph type="body" idx="1"/>
          </p:nvPr>
        </p:nvSpPr>
        <p:spPr/>
        <p:txBody>
          <a:bodyPr/>
          <a:lstStyle/>
          <a:p>
            <a:r>
              <a:rPr lang="sv-SE" smtClean="0"/>
              <a:t>Ett deduktivt argument ”hävdar” eller ”utger sig” för att vara ett argument av </a:t>
            </a:r>
            <a:r>
              <a:rPr lang="sv-SE" i="1" smtClean="0"/>
              <a:t>starkaste</a:t>
            </a:r>
            <a:r>
              <a:rPr lang="sv-SE" smtClean="0"/>
              <a:t> graden, dvs. ett argument vars slutsats är en logisk konsekvens av premisserna.</a:t>
            </a:r>
          </a:p>
          <a:p>
            <a:pPr>
              <a:buFontTx/>
              <a:buNone/>
            </a:pPr>
            <a:endParaRPr lang="sv-SE" smtClean="0"/>
          </a:p>
          <a:p>
            <a:r>
              <a:rPr lang="sv-SE" smtClean="0"/>
              <a:t>Ett logiskt giltigt deduktivt argument lyckas i sitt uppsåt.</a:t>
            </a:r>
            <a:endParaRPr lang="en-US"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ubrik 1"/>
          <p:cNvSpPr>
            <a:spLocks noGrp="1"/>
          </p:cNvSpPr>
          <p:nvPr>
            <p:ph type="title"/>
          </p:nvPr>
        </p:nvSpPr>
        <p:spPr/>
        <p:txBody>
          <a:bodyPr/>
          <a:lstStyle/>
          <a:p>
            <a:r>
              <a:rPr lang="sv-SE" sz="2400" smtClean="0">
                <a:solidFill>
                  <a:srgbClr val="FF0000"/>
                </a:solidFill>
              </a:rPr>
              <a:t>Hur skiljer vi ett logiskt giltigt från ett logiskt ogiltigt</a:t>
            </a:r>
            <a:br>
              <a:rPr lang="sv-SE" sz="2400" smtClean="0">
                <a:solidFill>
                  <a:srgbClr val="FF0000"/>
                </a:solidFill>
              </a:rPr>
            </a:br>
            <a:r>
              <a:rPr lang="sv-SE" sz="2400" smtClean="0">
                <a:solidFill>
                  <a:srgbClr val="FF0000"/>
                </a:solidFill>
              </a:rPr>
              <a:t> deduktivt argument?</a:t>
            </a:r>
          </a:p>
        </p:txBody>
      </p:sp>
      <p:sp>
        <p:nvSpPr>
          <p:cNvPr id="19459" name="Platshållare för innehåll 2"/>
          <p:cNvSpPr>
            <a:spLocks noGrp="1"/>
          </p:cNvSpPr>
          <p:nvPr>
            <p:ph idx="1"/>
          </p:nvPr>
        </p:nvSpPr>
        <p:spPr/>
        <p:txBody>
          <a:bodyPr/>
          <a:lstStyle/>
          <a:p>
            <a:pPr>
              <a:buFontTx/>
              <a:buNone/>
            </a:pPr>
            <a:endParaRPr lang="sv-SE" sz="2000" smtClean="0"/>
          </a:p>
          <a:p>
            <a:pPr>
              <a:buFontTx/>
              <a:buNone/>
            </a:pPr>
            <a:r>
              <a:rPr lang="sv-SE" sz="2000" smtClean="0"/>
              <a:t>	1. Formella metoder (mekanisk beräkning)</a:t>
            </a:r>
          </a:p>
          <a:p>
            <a:pPr>
              <a:buFontTx/>
              <a:buNone/>
            </a:pPr>
            <a:r>
              <a:rPr lang="sv-SE" sz="2000" smtClean="0"/>
              <a:t>	2. Informella metoder</a:t>
            </a:r>
          </a:p>
          <a:p>
            <a:pPr>
              <a:buFontTx/>
              <a:buNone/>
            </a:pPr>
            <a:endParaRPr lang="sv-SE" sz="2000" smtClean="0"/>
          </a:p>
          <a:p>
            <a:pPr>
              <a:buFontTx/>
              <a:buNone/>
            </a:pPr>
            <a:r>
              <a:rPr lang="sv-SE" sz="2000" smtClean="0"/>
              <a:t>	(a) </a:t>
            </a:r>
            <a:r>
              <a:rPr lang="sv-SE" sz="2000" smtClean="0">
                <a:solidFill>
                  <a:srgbClr val="0033CC"/>
                </a:solidFill>
              </a:rPr>
              <a:t>VISUALISERING</a:t>
            </a:r>
            <a:r>
              <a:rPr lang="sv-SE" sz="2000" smtClean="0"/>
              <a:t>: försök att föreställa dig en situation där premisserna är sanna men slutsatsen är falsk.</a:t>
            </a:r>
          </a:p>
          <a:p>
            <a:pPr>
              <a:buFontTx/>
              <a:buNone/>
            </a:pPr>
            <a:endParaRPr lang="sv-SE" sz="2000" smtClean="0"/>
          </a:p>
          <a:p>
            <a:pPr>
              <a:buFontTx/>
              <a:buNone/>
            </a:pPr>
            <a:r>
              <a:rPr lang="sv-SE" sz="2000" smtClean="0"/>
              <a:t>	(b) Konstruera ett </a:t>
            </a:r>
            <a:r>
              <a:rPr lang="sv-SE" sz="2000" smtClean="0">
                <a:solidFill>
                  <a:srgbClr val="0033CC"/>
                </a:solidFill>
              </a:rPr>
              <a:t>ALTERNATIVT ARGUMENT MED SAMMA LOGISKA FORM</a:t>
            </a:r>
            <a:r>
              <a:rPr lang="sv-SE" sz="2000" smtClean="0"/>
              <a:t>: försök formulera ett annat argument, med samma logiska form (men annat innehåll) som det argument för vilket du vill avgöra giltighet, som är uppenbart ogiltigt.</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ubrik 1"/>
          <p:cNvSpPr>
            <a:spLocks noGrp="1"/>
          </p:cNvSpPr>
          <p:nvPr>
            <p:ph type="title"/>
          </p:nvPr>
        </p:nvSpPr>
        <p:spPr/>
        <p:txBody>
          <a:bodyPr/>
          <a:lstStyle/>
          <a:p>
            <a:r>
              <a:rPr lang="sv-SE" sz="3200" smtClean="0">
                <a:solidFill>
                  <a:srgbClr val="FF0000"/>
                </a:solidFill>
              </a:rPr>
              <a:t>Exempel: alternativt argument med samma logiska form</a:t>
            </a:r>
          </a:p>
        </p:txBody>
      </p:sp>
      <p:sp>
        <p:nvSpPr>
          <p:cNvPr id="3" name="Platshållare för innehåll 2"/>
          <p:cNvSpPr>
            <a:spLocks noGrp="1"/>
          </p:cNvSpPr>
          <p:nvPr>
            <p:ph idx="1"/>
          </p:nvPr>
        </p:nvSpPr>
        <p:spPr/>
        <p:txBody>
          <a:bodyPr>
            <a:normAutofit/>
          </a:bodyPr>
          <a:lstStyle/>
          <a:p>
            <a:pPr>
              <a:lnSpc>
                <a:spcPct val="80000"/>
              </a:lnSpc>
              <a:buFontTx/>
              <a:buNone/>
            </a:pPr>
            <a:endParaRPr lang="sv-SE" sz="1500" smtClean="0"/>
          </a:p>
          <a:p>
            <a:pPr>
              <a:lnSpc>
                <a:spcPct val="80000"/>
              </a:lnSpc>
              <a:buFontTx/>
              <a:buNone/>
            </a:pPr>
            <a:r>
              <a:rPr lang="sv-SE" sz="1500" smtClean="0"/>
              <a:t>	Anta att du ska bedöma huruvida följande deduktiva argument är ett giltigt argument:</a:t>
            </a:r>
          </a:p>
          <a:p>
            <a:pPr>
              <a:lnSpc>
                <a:spcPct val="80000"/>
              </a:lnSpc>
              <a:buFontTx/>
              <a:buNone/>
            </a:pPr>
            <a:endParaRPr lang="sv-SE" sz="1500" smtClean="0"/>
          </a:p>
          <a:p>
            <a:pPr>
              <a:lnSpc>
                <a:spcPct val="80000"/>
              </a:lnSpc>
              <a:buFontTx/>
              <a:buNone/>
            </a:pPr>
            <a:r>
              <a:rPr lang="sv-SE" sz="1500" smtClean="0"/>
              <a:t>	Vegetarianer äter inte skinka.</a:t>
            </a:r>
          </a:p>
          <a:p>
            <a:pPr>
              <a:lnSpc>
                <a:spcPct val="80000"/>
              </a:lnSpc>
              <a:buFontTx/>
              <a:buNone/>
            </a:pPr>
            <a:r>
              <a:rPr lang="sv-SE" sz="1500" smtClean="0"/>
              <a:t>	</a:t>
            </a:r>
            <a:r>
              <a:rPr lang="sv-SE" sz="1500" u="sng" smtClean="0"/>
              <a:t>Ghandi åt inte skinka.</a:t>
            </a:r>
          </a:p>
          <a:p>
            <a:pPr>
              <a:lnSpc>
                <a:spcPct val="80000"/>
              </a:lnSpc>
              <a:buFontTx/>
              <a:buNone/>
            </a:pPr>
            <a:r>
              <a:rPr lang="sv-SE" sz="1500" smtClean="0"/>
              <a:t>	Ghandi var vegetarian.</a:t>
            </a:r>
          </a:p>
          <a:p>
            <a:pPr>
              <a:lnSpc>
                <a:spcPct val="80000"/>
              </a:lnSpc>
              <a:buFontTx/>
              <a:buNone/>
            </a:pPr>
            <a:endParaRPr lang="sv-SE" sz="1500" smtClean="0"/>
          </a:p>
          <a:p>
            <a:pPr>
              <a:lnSpc>
                <a:spcPct val="80000"/>
              </a:lnSpc>
              <a:buFontTx/>
              <a:buNone/>
            </a:pPr>
            <a:r>
              <a:rPr lang="sv-SE" sz="1500" smtClean="0"/>
              <a:t>	Du urskiljer först och främst ovanstående arguments form:</a:t>
            </a:r>
          </a:p>
          <a:p>
            <a:pPr>
              <a:lnSpc>
                <a:spcPct val="80000"/>
              </a:lnSpc>
              <a:buFontTx/>
              <a:buNone/>
            </a:pPr>
            <a:endParaRPr lang="sv-SE" sz="1500" smtClean="0"/>
          </a:p>
          <a:p>
            <a:pPr>
              <a:lnSpc>
                <a:spcPct val="80000"/>
              </a:lnSpc>
              <a:buFontTx/>
              <a:buNone/>
            </a:pPr>
            <a:r>
              <a:rPr lang="sv-SE" sz="1500" smtClean="0"/>
              <a:t>	Alla X är Y</a:t>
            </a:r>
          </a:p>
          <a:p>
            <a:pPr>
              <a:lnSpc>
                <a:spcPct val="80000"/>
              </a:lnSpc>
              <a:buFontTx/>
              <a:buNone/>
            </a:pPr>
            <a:r>
              <a:rPr lang="sv-SE" sz="1500" smtClean="0"/>
              <a:t>	</a:t>
            </a:r>
            <a:r>
              <a:rPr lang="sv-SE" sz="1500" u="sng" smtClean="0"/>
              <a:t>a är Y</a:t>
            </a:r>
          </a:p>
          <a:p>
            <a:pPr>
              <a:lnSpc>
                <a:spcPct val="80000"/>
              </a:lnSpc>
              <a:buFontTx/>
              <a:buNone/>
            </a:pPr>
            <a:r>
              <a:rPr lang="sv-SE" sz="1500" smtClean="0"/>
              <a:t>	a är X</a:t>
            </a:r>
          </a:p>
          <a:p>
            <a:pPr>
              <a:lnSpc>
                <a:spcPct val="80000"/>
              </a:lnSpc>
              <a:buFontTx/>
              <a:buNone/>
            </a:pPr>
            <a:endParaRPr lang="sv-SE" sz="1500" smtClean="0"/>
          </a:p>
          <a:p>
            <a:pPr>
              <a:lnSpc>
                <a:spcPct val="80000"/>
              </a:lnSpc>
              <a:buFontTx/>
              <a:buNone/>
            </a:pPr>
            <a:r>
              <a:rPr lang="sv-SE" sz="1500" smtClean="0"/>
              <a:t>	Du formulerar ett annat argument med samma form som är uppenbart ogiltigt:</a:t>
            </a:r>
          </a:p>
          <a:p>
            <a:pPr>
              <a:lnSpc>
                <a:spcPct val="80000"/>
              </a:lnSpc>
              <a:buFontTx/>
              <a:buNone/>
            </a:pPr>
            <a:endParaRPr lang="sv-SE" sz="1500" smtClean="0"/>
          </a:p>
          <a:p>
            <a:pPr>
              <a:lnSpc>
                <a:spcPct val="80000"/>
              </a:lnSpc>
              <a:buFontTx/>
              <a:buNone/>
            </a:pPr>
            <a:r>
              <a:rPr lang="sv-SE" sz="1500" smtClean="0"/>
              <a:t>	Alla katter är köttätare</a:t>
            </a:r>
            <a:endParaRPr lang="sv-SE" sz="1500" u="sng" smtClean="0"/>
          </a:p>
          <a:p>
            <a:pPr>
              <a:lnSpc>
                <a:spcPct val="80000"/>
              </a:lnSpc>
              <a:buFontTx/>
              <a:buNone/>
            </a:pPr>
            <a:r>
              <a:rPr lang="sv-SE" sz="1500" smtClean="0"/>
              <a:t>	</a:t>
            </a:r>
            <a:r>
              <a:rPr lang="sv-SE" sz="1500" u="sng" smtClean="0"/>
              <a:t>USA:s president är köttätare</a:t>
            </a:r>
          </a:p>
          <a:p>
            <a:pPr>
              <a:lnSpc>
                <a:spcPct val="80000"/>
              </a:lnSpc>
              <a:buFontTx/>
              <a:buNone/>
            </a:pPr>
            <a:r>
              <a:rPr lang="sv-SE" sz="1500" smtClean="0"/>
              <a:t>	USA:s president är en katt</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sv-SE" smtClean="0">
                <a:solidFill>
                  <a:srgbClr val="FF3300"/>
                </a:solidFill>
              </a:rPr>
              <a:t>Övning</a:t>
            </a:r>
            <a:endParaRPr lang="en-US" smtClean="0">
              <a:solidFill>
                <a:srgbClr val="FF3300"/>
              </a:solidFill>
            </a:endParaRPr>
          </a:p>
        </p:txBody>
      </p:sp>
      <p:sp>
        <p:nvSpPr>
          <p:cNvPr id="52227" name="Rectangle 3"/>
          <p:cNvSpPr>
            <a:spLocks noGrp="1" noChangeArrowheads="1"/>
          </p:cNvSpPr>
          <p:nvPr>
            <p:ph type="body" idx="1"/>
          </p:nvPr>
        </p:nvSpPr>
        <p:spPr/>
        <p:txBody>
          <a:bodyPr/>
          <a:lstStyle/>
          <a:p>
            <a:pPr>
              <a:buFontTx/>
              <a:buNone/>
            </a:pPr>
            <a:r>
              <a:rPr lang="sv-SE" smtClean="0"/>
              <a:t>	Vilka problem och brister finns det med de informella metoderna (visualisering och konstruktion av alternativt argument med samma logiska form)?</a:t>
            </a:r>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ubrik 1"/>
          <p:cNvSpPr>
            <a:spLocks noGrp="1"/>
          </p:cNvSpPr>
          <p:nvPr>
            <p:ph type="title"/>
          </p:nvPr>
        </p:nvSpPr>
        <p:spPr/>
        <p:txBody>
          <a:bodyPr/>
          <a:lstStyle/>
          <a:p>
            <a:r>
              <a:rPr lang="sv-SE" sz="3200" smtClean="0">
                <a:solidFill>
                  <a:srgbClr val="FF3300"/>
                </a:solidFill>
              </a:rPr>
              <a:t>Logiskt giltiga/ogiltiga deduktiva argument och sanning</a:t>
            </a:r>
          </a:p>
        </p:txBody>
      </p:sp>
      <p:sp>
        <p:nvSpPr>
          <p:cNvPr id="3" name="Platshållare för innehåll 2"/>
          <p:cNvSpPr>
            <a:spLocks noGrp="1"/>
          </p:cNvSpPr>
          <p:nvPr>
            <p:ph idx="1"/>
          </p:nvPr>
        </p:nvSpPr>
        <p:spPr/>
        <p:txBody>
          <a:bodyPr>
            <a:normAutofit lnSpcReduction="10000"/>
          </a:bodyPr>
          <a:lstStyle/>
          <a:p>
            <a:pPr algn="ctr">
              <a:lnSpc>
                <a:spcPct val="80000"/>
              </a:lnSpc>
              <a:buFontTx/>
              <a:buNone/>
            </a:pPr>
            <a:endParaRPr lang="sv-SE" sz="2200" u="sng" smtClean="0"/>
          </a:p>
          <a:p>
            <a:pPr algn="just">
              <a:lnSpc>
                <a:spcPct val="80000"/>
              </a:lnSpc>
              <a:buFontTx/>
              <a:buNone/>
            </a:pPr>
            <a:r>
              <a:rPr lang="sv-SE" sz="2200" smtClean="0"/>
              <a:t>	</a:t>
            </a:r>
            <a:r>
              <a:rPr lang="sv-SE" sz="2200" u="sng" smtClean="0">
                <a:solidFill>
                  <a:srgbClr val="008000"/>
                </a:solidFill>
              </a:rPr>
              <a:t>Ogiltigt</a:t>
            </a:r>
            <a:r>
              <a:rPr lang="sv-SE" sz="2200" u="sng" smtClean="0"/>
              <a:t> deduktivt argument:</a:t>
            </a:r>
            <a:r>
              <a:rPr lang="sv-SE" sz="2200" smtClean="0"/>
              <a:t> </a:t>
            </a:r>
          </a:p>
          <a:p>
            <a:pPr algn="just">
              <a:lnSpc>
                <a:spcPct val="80000"/>
              </a:lnSpc>
              <a:buFontTx/>
              <a:buNone/>
            </a:pPr>
            <a:r>
              <a:rPr lang="sv-SE" sz="2200" smtClean="0"/>
              <a:t>	Falska premisser in ---- Sann eller falsk slutsats</a:t>
            </a:r>
          </a:p>
          <a:p>
            <a:pPr algn="just">
              <a:lnSpc>
                <a:spcPct val="80000"/>
              </a:lnSpc>
              <a:buFontTx/>
              <a:buNone/>
            </a:pPr>
            <a:r>
              <a:rPr lang="sv-SE" sz="2200" smtClean="0"/>
              <a:t>	Sanna premisser in --- Sann eller falsk slutsats</a:t>
            </a:r>
          </a:p>
          <a:p>
            <a:pPr algn="just">
              <a:lnSpc>
                <a:spcPct val="80000"/>
              </a:lnSpc>
              <a:buFontTx/>
              <a:buNone/>
            </a:pPr>
            <a:endParaRPr lang="sv-SE" sz="2200" smtClean="0"/>
          </a:p>
          <a:p>
            <a:pPr algn="just">
              <a:lnSpc>
                <a:spcPct val="80000"/>
              </a:lnSpc>
              <a:buFontTx/>
              <a:buNone/>
            </a:pPr>
            <a:r>
              <a:rPr lang="sv-SE" sz="2200" smtClean="0"/>
              <a:t>	</a:t>
            </a:r>
            <a:r>
              <a:rPr lang="sv-SE" sz="2200" u="sng" smtClean="0">
                <a:solidFill>
                  <a:srgbClr val="008000"/>
                </a:solidFill>
              </a:rPr>
              <a:t>Giltigt</a:t>
            </a:r>
            <a:r>
              <a:rPr lang="sv-SE" sz="2200" u="sng" smtClean="0"/>
              <a:t> deduktivt argument:</a:t>
            </a:r>
          </a:p>
          <a:p>
            <a:pPr algn="just">
              <a:lnSpc>
                <a:spcPct val="80000"/>
              </a:lnSpc>
              <a:buFontTx/>
              <a:buNone/>
            </a:pPr>
            <a:r>
              <a:rPr lang="sv-SE" sz="2200" smtClean="0"/>
              <a:t>	Falska premisser in --- Sann eller falsk slutsats </a:t>
            </a:r>
          </a:p>
          <a:p>
            <a:pPr algn="just">
              <a:lnSpc>
                <a:spcPct val="80000"/>
              </a:lnSpc>
              <a:buFontTx/>
              <a:buNone/>
            </a:pPr>
            <a:r>
              <a:rPr lang="sv-SE" sz="2200" smtClean="0"/>
              <a:t>	</a:t>
            </a:r>
            <a:r>
              <a:rPr lang="sv-SE" sz="2200" i="1" smtClean="0"/>
              <a:t>Sanna premisser in --- Sann slutsats</a:t>
            </a:r>
          </a:p>
          <a:p>
            <a:pPr algn="just">
              <a:lnSpc>
                <a:spcPct val="80000"/>
              </a:lnSpc>
              <a:buFontTx/>
              <a:buNone/>
            </a:pPr>
            <a:endParaRPr lang="sv-SE" sz="2200" u="sng" smtClean="0"/>
          </a:p>
          <a:p>
            <a:pPr algn="just">
              <a:lnSpc>
                <a:spcPct val="80000"/>
              </a:lnSpc>
              <a:buFontTx/>
              <a:buNone/>
            </a:pPr>
            <a:r>
              <a:rPr lang="sv-SE" sz="2200" u="sng" smtClean="0"/>
              <a:t>HUVUDREGEL:</a:t>
            </a:r>
            <a:r>
              <a:rPr lang="sv-SE" sz="2200" smtClean="0"/>
              <a:t>  </a:t>
            </a:r>
          </a:p>
          <a:p>
            <a:pPr algn="just">
              <a:lnSpc>
                <a:spcPct val="80000"/>
              </a:lnSpc>
              <a:buFontTx/>
              <a:buNone/>
            </a:pPr>
            <a:r>
              <a:rPr lang="sv-SE" sz="2200" smtClean="0"/>
              <a:t>	Ett deduktivt argument är </a:t>
            </a:r>
            <a:r>
              <a:rPr lang="sv-SE" sz="2200" i="1" smtClean="0"/>
              <a:t>logiskt</a:t>
            </a:r>
            <a:r>
              <a:rPr lang="sv-SE" sz="2200" smtClean="0"/>
              <a:t> </a:t>
            </a:r>
            <a:r>
              <a:rPr lang="sv-SE" sz="2200" i="1" smtClean="0"/>
              <a:t>giltigt</a:t>
            </a:r>
            <a:r>
              <a:rPr lang="sv-SE" sz="2200" smtClean="0"/>
              <a:t> om och endast om: </a:t>
            </a:r>
            <a:r>
              <a:rPr lang="sv-SE" sz="2200" smtClean="0">
                <a:solidFill>
                  <a:srgbClr val="0033CC"/>
                </a:solidFill>
              </a:rPr>
              <a:t>OM premisserna är (vore) sanna så MÅSTE slutsatsen vara sann</a:t>
            </a:r>
          </a:p>
          <a:p>
            <a:pPr algn="just">
              <a:lnSpc>
                <a:spcPct val="80000"/>
              </a:lnSpc>
              <a:buFontTx/>
              <a:buNone/>
            </a:pPr>
            <a:endParaRPr lang="sv-SE" sz="2200" i="1" smtClean="0">
              <a:solidFill>
                <a:srgbClr val="FF3300"/>
              </a:solidFill>
            </a:endParaRPr>
          </a:p>
          <a:p>
            <a:pPr algn="just">
              <a:lnSpc>
                <a:spcPct val="80000"/>
              </a:lnSpc>
              <a:buFontTx/>
              <a:buNone/>
            </a:pPr>
            <a:r>
              <a:rPr lang="sv-SE" sz="2200" smtClean="0"/>
              <a:t>	</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sv-SE" sz="2800" smtClean="0">
                <a:solidFill>
                  <a:srgbClr val="008000"/>
                </a:solidFill>
              </a:rPr>
              <a:t>Ett logiskt giltigt deduktivt argument kan dock angripas på så sätt att dess premisser angrips…</a:t>
            </a:r>
          </a:p>
        </p:txBody>
      </p:sp>
      <p:sp>
        <p:nvSpPr>
          <p:cNvPr id="24579" name="Rectangle 3"/>
          <p:cNvSpPr>
            <a:spLocks noGrp="1" noChangeArrowheads="1"/>
          </p:cNvSpPr>
          <p:nvPr>
            <p:ph type="body" idx="1"/>
          </p:nvPr>
        </p:nvSpPr>
        <p:spPr/>
        <p:txBody>
          <a:bodyPr/>
          <a:lstStyle/>
          <a:p>
            <a:pPr eaLnBrk="1" hangingPunct="1">
              <a:lnSpc>
                <a:spcPct val="80000"/>
              </a:lnSpc>
              <a:buFontTx/>
              <a:buNone/>
            </a:pPr>
            <a:r>
              <a:rPr lang="sv-SE" sz="1600" i="1" smtClean="0"/>
              <a:t>	Skeptiker: </a:t>
            </a:r>
            <a:r>
              <a:rPr lang="sv-SE" sz="1600" smtClean="0"/>
              <a:t>Jag tror inte att det är sant att </a:t>
            </a:r>
            <a:r>
              <a:rPr lang="sv-SE" sz="1600" b="1" smtClean="0"/>
              <a:t>alla</a:t>
            </a:r>
            <a:r>
              <a:rPr lang="sv-SE" sz="1600" smtClean="0"/>
              <a:t> svanar är vita. Om premiss 1 är falsk, vilket jag tror att den är, behöver inte Börje vara vit.</a:t>
            </a:r>
          </a:p>
          <a:p>
            <a:pPr eaLnBrk="1" hangingPunct="1">
              <a:lnSpc>
                <a:spcPct val="80000"/>
              </a:lnSpc>
              <a:buFontTx/>
              <a:buNone/>
            </a:pPr>
            <a:endParaRPr lang="sv-SE" sz="1600" smtClean="0"/>
          </a:p>
          <a:p>
            <a:pPr eaLnBrk="1" hangingPunct="1">
              <a:lnSpc>
                <a:spcPct val="80000"/>
              </a:lnSpc>
              <a:buFontTx/>
              <a:buNone/>
            </a:pPr>
            <a:r>
              <a:rPr lang="sv-SE" sz="1600" smtClean="0"/>
              <a:t>	Förespråkaren för att Börje faktiskt är vit (utan att ha sett honom) kan då försöka försvara premiss 1 (”Alla svanar är vita”) genom hänvisning till vad han hittills sett i enskilda fall. Ett sådant försvar kan styrka vår tro på premiss 1 (som då blir slutsats i ett nytt argument), men </a:t>
            </a:r>
            <a:r>
              <a:rPr lang="sv-SE" sz="1600" i="1" smtClean="0"/>
              <a:t>aldrig</a:t>
            </a:r>
            <a:r>
              <a:rPr lang="sv-SE" sz="1600" smtClean="0"/>
              <a:t> garantera att premissen är sann (eftersom den är universell):</a:t>
            </a:r>
          </a:p>
          <a:p>
            <a:pPr eaLnBrk="1" hangingPunct="1">
              <a:lnSpc>
                <a:spcPct val="80000"/>
              </a:lnSpc>
              <a:buFontTx/>
              <a:buNone/>
            </a:pPr>
            <a:endParaRPr lang="sv-SE" sz="1600" smtClean="0"/>
          </a:p>
          <a:p>
            <a:pPr eaLnBrk="1" hangingPunct="1">
              <a:lnSpc>
                <a:spcPct val="80000"/>
              </a:lnSpc>
              <a:buFontTx/>
              <a:buNone/>
            </a:pPr>
            <a:r>
              <a:rPr lang="sv-SE" sz="1600" smtClean="0"/>
              <a:t>	</a:t>
            </a:r>
            <a:r>
              <a:rPr lang="sv-SE" sz="1600" smtClean="0">
                <a:solidFill>
                  <a:srgbClr val="FF0000"/>
                </a:solidFill>
              </a:rPr>
              <a:t>INDUKTIVA ARGUMENT</a:t>
            </a:r>
          </a:p>
          <a:p>
            <a:pPr eaLnBrk="1" hangingPunct="1">
              <a:lnSpc>
                <a:spcPct val="80000"/>
              </a:lnSpc>
              <a:buFontTx/>
              <a:buNone/>
            </a:pPr>
            <a:endParaRPr lang="sv-SE" sz="1600" smtClean="0"/>
          </a:p>
          <a:p>
            <a:pPr eaLnBrk="1" hangingPunct="1">
              <a:lnSpc>
                <a:spcPct val="80000"/>
              </a:lnSpc>
              <a:buFontTx/>
              <a:buNone/>
            </a:pPr>
            <a:r>
              <a:rPr lang="sv-SE" sz="1600" i="1" smtClean="0"/>
              <a:t>	P:	Svan 1 är vit.</a:t>
            </a:r>
          </a:p>
          <a:p>
            <a:pPr eaLnBrk="1" hangingPunct="1">
              <a:lnSpc>
                <a:spcPct val="80000"/>
              </a:lnSpc>
              <a:buFontTx/>
              <a:buNone/>
            </a:pPr>
            <a:r>
              <a:rPr lang="sv-SE" sz="1600" i="1" smtClean="0"/>
              <a:t>	</a:t>
            </a:r>
            <a:r>
              <a:rPr lang="sv-SE" sz="1600" i="1" u="sng" smtClean="0"/>
              <a:t>P:	Svan 2 är vit.</a:t>
            </a:r>
          </a:p>
          <a:p>
            <a:pPr eaLnBrk="1" hangingPunct="1">
              <a:lnSpc>
                <a:spcPct val="80000"/>
              </a:lnSpc>
              <a:buFontTx/>
              <a:buNone/>
            </a:pPr>
            <a:r>
              <a:rPr lang="sv-SE" sz="1600" i="1" smtClean="0"/>
              <a:t>	S:	Alla svanar är vita.</a:t>
            </a:r>
            <a:r>
              <a:rPr lang="sv-SE" sz="1600" smtClean="0"/>
              <a:t> </a:t>
            </a:r>
          </a:p>
          <a:p>
            <a:pPr eaLnBrk="1" hangingPunct="1">
              <a:lnSpc>
                <a:spcPct val="80000"/>
              </a:lnSpc>
              <a:buFontTx/>
              <a:buNone/>
            </a:pPr>
            <a:endParaRPr lang="sv-SE" sz="1600" smtClean="0"/>
          </a:p>
          <a:p>
            <a:pPr eaLnBrk="1" hangingPunct="1">
              <a:lnSpc>
                <a:spcPct val="80000"/>
              </a:lnSpc>
              <a:buFontTx/>
              <a:buNone/>
            </a:pPr>
            <a:r>
              <a:rPr lang="sv-SE" sz="1600" smtClean="0"/>
              <a:t>	Logiskt ogiltigt: slutsatsen kan ju vara falsk även om premisserna är sanna. Det kan finnas en svan utöver svan 1 och svan 2 som är svart, grön, blå, etc (Börje?).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7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579">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57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sv-SE" sz="1800" smtClean="0">
                <a:solidFill>
                  <a:schemeClr val="tx1"/>
                </a:solidFill>
              </a:rPr>
              <a:t>Ett </a:t>
            </a:r>
            <a:r>
              <a:rPr lang="sv-SE" sz="1800" smtClean="0">
                <a:solidFill>
                  <a:srgbClr val="FF3300"/>
                </a:solidFill>
              </a:rPr>
              <a:t>induktivt argument</a:t>
            </a:r>
            <a:r>
              <a:rPr lang="sv-SE" sz="1800" smtClean="0">
                <a:solidFill>
                  <a:schemeClr val="tx1"/>
                </a:solidFill>
              </a:rPr>
              <a:t> kan </a:t>
            </a:r>
            <a:r>
              <a:rPr lang="sv-SE" sz="1800" i="1" smtClean="0">
                <a:solidFill>
                  <a:schemeClr val="tx1"/>
                </a:solidFill>
              </a:rPr>
              <a:t>aldrig</a:t>
            </a:r>
            <a:r>
              <a:rPr lang="sv-SE" sz="1800" smtClean="0">
                <a:solidFill>
                  <a:schemeClr val="tx1"/>
                </a:solidFill>
              </a:rPr>
              <a:t> mäta sig i styrka </a:t>
            </a:r>
            <a:br>
              <a:rPr lang="sv-SE" sz="1800" smtClean="0">
                <a:solidFill>
                  <a:schemeClr val="tx1"/>
                </a:solidFill>
              </a:rPr>
            </a:br>
            <a:r>
              <a:rPr lang="sv-SE" sz="1800" smtClean="0">
                <a:solidFill>
                  <a:schemeClr val="tx1"/>
                </a:solidFill>
              </a:rPr>
              <a:t>med ett logiskt giltigt deduktivt argument</a:t>
            </a:r>
          </a:p>
        </p:txBody>
      </p:sp>
      <p:sp>
        <p:nvSpPr>
          <p:cNvPr id="6147" name="Rectangle 3"/>
          <p:cNvSpPr>
            <a:spLocks noGrp="1" noChangeArrowheads="1"/>
          </p:cNvSpPr>
          <p:nvPr>
            <p:ph type="body" idx="1"/>
          </p:nvPr>
        </p:nvSpPr>
        <p:spPr>
          <a:xfrm>
            <a:off x="457200" y="1196975"/>
            <a:ext cx="8229600" cy="4929188"/>
          </a:xfrm>
        </p:spPr>
        <p:txBody>
          <a:bodyPr/>
          <a:lstStyle/>
          <a:p>
            <a:pPr eaLnBrk="1" hangingPunct="1">
              <a:lnSpc>
                <a:spcPct val="80000"/>
              </a:lnSpc>
              <a:buFontTx/>
              <a:buNone/>
            </a:pPr>
            <a:r>
              <a:rPr lang="sv-SE" sz="1600" smtClean="0"/>
              <a:t>	</a:t>
            </a:r>
          </a:p>
          <a:p>
            <a:pPr eaLnBrk="1" hangingPunct="1">
              <a:lnSpc>
                <a:spcPct val="80000"/>
              </a:lnSpc>
              <a:buFontTx/>
              <a:buNone/>
            </a:pPr>
            <a:r>
              <a:rPr lang="sv-SE" sz="1600" smtClean="0"/>
              <a:t>Ett starkare induktivt argument</a:t>
            </a:r>
          </a:p>
          <a:p>
            <a:pPr eaLnBrk="1" hangingPunct="1">
              <a:lnSpc>
                <a:spcPct val="80000"/>
              </a:lnSpc>
              <a:buFontTx/>
              <a:buNone/>
            </a:pPr>
            <a:endParaRPr lang="sv-SE" sz="1600" smtClean="0"/>
          </a:p>
          <a:p>
            <a:pPr eaLnBrk="1" hangingPunct="1">
              <a:lnSpc>
                <a:spcPct val="80000"/>
              </a:lnSpc>
              <a:buFontTx/>
              <a:buNone/>
            </a:pPr>
            <a:r>
              <a:rPr lang="sv-SE" sz="1600" i="1" smtClean="0"/>
              <a:t>		P: Svan 1 är vit.</a:t>
            </a:r>
          </a:p>
          <a:p>
            <a:pPr eaLnBrk="1" hangingPunct="1">
              <a:lnSpc>
                <a:spcPct val="80000"/>
              </a:lnSpc>
              <a:buFontTx/>
              <a:buNone/>
            </a:pPr>
            <a:r>
              <a:rPr lang="sv-SE" sz="1600" i="1" smtClean="0"/>
              <a:t>		P: Svan 2 är vit.</a:t>
            </a:r>
          </a:p>
          <a:p>
            <a:pPr eaLnBrk="1" hangingPunct="1">
              <a:lnSpc>
                <a:spcPct val="80000"/>
              </a:lnSpc>
              <a:buFontTx/>
              <a:buNone/>
            </a:pPr>
            <a:r>
              <a:rPr lang="sv-SE" sz="1600" i="1" smtClean="0"/>
              <a:t>		P: Svan 3 är vit.</a:t>
            </a:r>
          </a:p>
          <a:p>
            <a:pPr eaLnBrk="1" hangingPunct="1">
              <a:lnSpc>
                <a:spcPct val="80000"/>
              </a:lnSpc>
              <a:buFontTx/>
              <a:buNone/>
            </a:pPr>
            <a:r>
              <a:rPr lang="sv-SE" sz="1600" i="1" smtClean="0"/>
              <a:t>		P: Svan 4 är vit.</a:t>
            </a:r>
          </a:p>
          <a:p>
            <a:pPr eaLnBrk="1" hangingPunct="1">
              <a:lnSpc>
                <a:spcPct val="80000"/>
              </a:lnSpc>
              <a:buFontTx/>
              <a:buNone/>
            </a:pPr>
            <a:r>
              <a:rPr lang="sv-SE" sz="1600" i="1" smtClean="0"/>
              <a:t>		</a:t>
            </a:r>
            <a:r>
              <a:rPr lang="sv-SE" sz="1600" i="1" u="sng" smtClean="0"/>
              <a:t>P: Svan 5 är vit</a:t>
            </a:r>
          </a:p>
          <a:p>
            <a:pPr eaLnBrk="1" hangingPunct="1">
              <a:lnSpc>
                <a:spcPct val="80000"/>
              </a:lnSpc>
              <a:buFontTx/>
              <a:buNone/>
            </a:pPr>
            <a:r>
              <a:rPr lang="sv-SE" sz="1600" i="1" smtClean="0"/>
              <a:t>		S: Alla svanar är vita</a:t>
            </a:r>
          </a:p>
          <a:p>
            <a:pPr eaLnBrk="1" hangingPunct="1">
              <a:lnSpc>
                <a:spcPct val="80000"/>
              </a:lnSpc>
              <a:buFontTx/>
              <a:buNone/>
            </a:pPr>
            <a:endParaRPr lang="sv-SE" sz="1600" i="1" smtClean="0"/>
          </a:p>
          <a:p>
            <a:pPr eaLnBrk="1" hangingPunct="1">
              <a:lnSpc>
                <a:spcPct val="80000"/>
              </a:lnSpc>
              <a:buFontTx/>
              <a:buNone/>
            </a:pPr>
            <a:r>
              <a:rPr lang="sv-SE" sz="1600" i="1" smtClean="0"/>
              <a:t>	</a:t>
            </a:r>
            <a:r>
              <a:rPr lang="sv-SE" sz="1600" smtClean="0"/>
              <a:t>Ett maximalt starkt argument (logiskt giltigt deduktivt argument)</a:t>
            </a:r>
          </a:p>
          <a:p>
            <a:pPr eaLnBrk="1" hangingPunct="1">
              <a:lnSpc>
                <a:spcPct val="80000"/>
              </a:lnSpc>
              <a:buFontTx/>
              <a:buNone/>
            </a:pPr>
            <a:endParaRPr lang="sv-SE" sz="1600" i="1" smtClean="0"/>
          </a:p>
          <a:p>
            <a:pPr eaLnBrk="1" hangingPunct="1">
              <a:lnSpc>
                <a:spcPct val="80000"/>
              </a:lnSpc>
              <a:buFontTx/>
              <a:buNone/>
            </a:pPr>
            <a:r>
              <a:rPr lang="sv-SE" sz="1600" i="1" smtClean="0"/>
              <a:t>		P: Svan 1 är vit.</a:t>
            </a:r>
          </a:p>
          <a:p>
            <a:pPr eaLnBrk="1" hangingPunct="1">
              <a:lnSpc>
                <a:spcPct val="80000"/>
              </a:lnSpc>
              <a:buFontTx/>
              <a:buNone/>
            </a:pPr>
            <a:r>
              <a:rPr lang="sv-SE" sz="1600" i="1" smtClean="0"/>
              <a:t>		P: Svan 2 är vit.</a:t>
            </a:r>
          </a:p>
          <a:p>
            <a:pPr eaLnBrk="1" hangingPunct="1">
              <a:lnSpc>
                <a:spcPct val="80000"/>
              </a:lnSpc>
              <a:buFontTx/>
              <a:buNone/>
            </a:pPr>
            <a:r>
              <a:rPr lang="sv-SE" sz="1600" i="1" smtClean="0"/>
              <a:t>		P: Svan 3 är vit.</a:t>
            </a:r>
          </a:p>
          <a:p>
            <a:pPr eaLnBrk="1" hangingPunct="1">
              <a:lnSpc>
                <a:spcPct val="80000"/>
              </a:lnSpc>
              <a:buFontTx/>
              <a:buNone/>
            </a:pPr>
            <a:r>
              <a:rPr lang="sv-SE" sz="1600" i="1" smtClean="0"/>
              <a:t>		P: Svan 4 är vit.</a:t>
            </a:r>
          </a:p>
          <a:p>
            <a:pPr eaLnBrk="1" hangingPunct="1">
              <a:lnSpc>
                <a:spcPct val="80000"/>
              </a:lnSpc>
              <a:buFontTx/>
              <a:buNone/>
            </a:pPr>
            <a:r>
              <a:rPr lang="sv-SE" sz="1600" i="1" smtClean="0"/>
              <a:t>		P:  Svan 5 är vit. </a:t>
            </a:r>
          </a:p>
          <a:p>
            <a:pPr eaLnBrk="1" hangingPunct="1">
              <a:lnSpc>
                <a:spcPct val="80000"/>
              </a:lnSpc>
              <a:buFontTx/>
              <a:buNone/>
            </a:pPr>
            <a:r>
              <a:rPr lang="sv-SE" sz="1600" i="1" smtClean="0"/>
              <a:t>		P: Svan 1 t.o.m. 5 är de enda svanar som finns, har funnits eller kommer att 	finnas.</a:t>
            </a:r>
          </a:p>
          <a:p>
            <a:pPr eaLnBrk="1" hangingPunct="1">
              <a:lnSpc>
                <a:spcPct val="80000"/>
              </a:lnSpc>
              <a:buFontTx/>
              <a:buNone/>
            </a:pPr>
            <a:r>
              <a:rPr lang="sv-SE" sz="1600" i="1" smtClean="0"/>
              <a:t>		S: Alla svanar är vita.</a:t>
            </a:r>
          </a:p>
          <a:p>
            <a:pPr eaLnBrk="1" hangingPunct="1">
              <a:lnSpc>
                <a:spcPct val="80000"/>
              </a:lnSpc>
              <a:buFontTx/>
              <a:buNone/>
            </a:pPr>
            <a:endParaRPr lang="sv-SE" sz="1600" i="1"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147">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147">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147">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147">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147">
                                            <p:txEl>
                                              <p:pRg st="14" end="1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147">
                                            <p:txEl>
                                              <p:pRg st="15" end="1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147">
                                            <p:txEl>
                                              <p:pRg st="16" end="1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147">
                                            <p:txEl>
                                              <p:pRg st="17" end="1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147">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ubrik 1"/>
          <p:cNvSpPr>
            <a:spLocks noGrp="1"/>
          </p:cNvSpPr>
          <p:nvPr>
            <p:ph type="title"/>
          </p:nvPr>
        </p:nvSpPr>
        <p:spPr/>
        <p:txBody>
          <a:bodyPr/>
          <a:lstStyle/>
          <a:p>
            <a:r>
              <a:rPr lang="sv-SE" sz="2600" smtClean="0">
                <a:solidFill>
                  <a:srgbClr val="FF0000"/>
                </a:solidFill>
              </a:rPr>
              <a:t>Hur skiljer vi ett deduktivt från ett induktivt argument?</a:t>
            </a:r>
          </a:p>
        </p:txBody>
      </p:sp>
      <p:sp>
        <p:nvSpPr>
          <p:cNvPr id="3" name="Platshållare för innehåll 2"/>
          <p:cNvSpPr>
            <a:spLocks noGrp="1"/>
          </p:cNvSpPr>
          <p:nvPr>
            <p:ph idx="1"/>
          </p:nvPr>
        </p:nvSpPr>
        <p:spPr/>
        <p:txBody>
          <a:bodyPr>
            <a:normAutofit lnSpcReduction="10000"/>
          </a:bodyPr>
          <a:lstStyle/>
          <a:p>
            <a:pPr>
              <a:lnSpc>
                <a:spcPct val="80000"/>
              </a:lnSpc>
              <a:buFontTx/>
              <a:buNone/>
            </a:pPr>
            <a:endParaRPr lang="sv-SE" sz="2000" smtClean="0"/>
          </a:p>
          <a:p>
            <a:pPr>
              <a:lnSpc>
                <a:spcPct val="80000"/>
              </a:lnSpc>
              <a:buFontTx/>
              <a:buNone/>
            </a:pPr>
            <a:r>
              <a:rPr lang="sv-SE" sz="2000" smtClean="0"/>
              <a:t>	</a:t>
            </a:r>
            <a:r>
              <a:rPr lang="sv-SE" sz="2500" smtClean="0"/>
              <a:t>Eftersom det finns både giltiga (lyckade) och ogiltiga (misslyckade) deduktiva argument, kan vi INTE säga att ett deduktivt argument är ett där premissernas sanning garanterar slutsatsens sanning, och att ett induktivt argument är ett argument där premissernas sanning snarare ger stöd för slutsatsens sanning.</a:t>
            </a:r>
          </a:p>
          <a:p>
            <a:pPr>
              <a:lnSpc>
                <a:spcPct val="80000"/>
              </a:lnSpc>
              <a:buFontTx/>
              <a:buNone/>
            </a:pPr>
            <a:endParaRPr lang="sv-SE" sz="2500" smtClean="0"/>
          </a:p>
          <a:p>
            <a:pPr>
              <a:lnSpc>
                <a:spcPct val="80000"/>
              </a:lnSpc>
              <a:buFontTx/>
              <a:buNone/>
            </a:pPr>
            <a:r>
              <a:rPr lang="sv-SE" sz="2500" smtClean="0"/>
              <a:t>	Vad vi kan säga: Ett </a:t>
            </a:r>
            <a:r>
              <a:rPr lang="sv-SE" sz="2500" smtClean="0">
                <a:solidFill>
                  <a:srgbClr val="FF3300"/>
                </a:solidFill>
              </a:rPr>
              <a:t>deduktivt</a:t>
            </a:r>
            <a:r>
              <a:rPr lang="sv-SE" sz="2500" smtClean="0"/>
              <a:t> argument ”hävdar” att slutsatsens sanning garanteras av premissernas sanning; ett </a:t>
            </a:r>
            <a:r>
              <a:rPr lang="sv-SE" sz="2500" smtClean="0">
                <a:solidFill>
                  <a:srgbClr val="FF3300"/>
                </a:solidFill>
              </a:rPr>
              <a:t>induktivt</a:t>
            </a:r>
            <a:r>
              <a:rPr lang="sv-SE" sz="2500" smtClean="0"/>
              <a:t> argument ”hävdar” inte detta, utan säger endast att premissernas sanning ökar sannolikheten för att slutsatsen är sann.</a:t>
            </a:r>
          </a:p>
          <a:p>
            <a:pPr>
              <a:lnSpc>
                <a:spcPct val="80000"/>
              </a:lnSpc>
              <a:buFontTx/>
              <a:buNone/>
            </a:pPr>
            <a:endParaRPr lang="sv-SE" sz="2500" smtClean="0"/>
          </a:p>
          <a:p>
            <a:pPr>
              <a:lnSpc>
                <a:spcPct val="80000"/>
              </a:lnSpc>
              <a:buFontTx/>
              <a:buNone/>
            </a:pPr>
            <a:r>
              <a:rPr lang="sv-SE" sz="2000" smtClean="0"/>
              <a:t>	</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sv-SE" smtClean="0">
                <a:solidFill>
                  <a:srgbClr val="FF3300"/>
                </a:solidFill>
              </a:rPr>
              <a:t>Övergripande om kursen</a:t>
            </a:r>
          </a:p>
        </p:txBody>
      </p:sp>
      <p:sp>
        <p:nvSpPr>
          <p:cNvPr id="3075" name="Rectangle 3"/>
          <p:cNvSpPr>
            <a:spLocks noGrp="1" noChangeArrowheads="1"/>
          </p:cNvSpPr>
          <p:nvPr>
            <p:ph type="body" idx="1"/>
          </p:nvPr>
        </p:nvSpPr>
        <p:spPr>
          <a:xfrm>
            <a:off x="468313" y="1628775"/>
            <a:ext cx="8229600" cy="4525963"/>
          </a:xfrm>
        </p:spPr>
        <p:txBody>
          <a:bodyPr/>
          <a:lstStyle/>
          <a:p>
            <a:pPr eaLnBrk="1" hangingPunct="1">
              <a:lnSpc>
                <a:spcPct val="90000"/>
              </a:lnSpc>
              <a:buFontTx/>
              <a:buNone/>
            </a:pPr>
            <a:r>
              <a:rPr lang="sv-SE" dirty="0" smtClean="0"/>
              <a:t>Lärare:	Robin Stenwall</a:t>
            </a:r>
          </a:p>
          <a:p>
            <a:pPr eaLnBrk="1" hangingPunct="1">
              <a:lnSpc>
                <a:spcPct val="90000"/>
              </a:lnSpc>
              <a:buFontTx/>
              <a:buNone/>
            </a:pPr>
            <a:r>
              <a:rPr lang="sv-SE" dirty="0"/>
              <a:t>	</a:t>
            </a:r>
            <a:r>
              <a:rPr lang="sv-SE" dirty="0" smtClean="0"/>
              <a:t>		rum LUX:B553	</a:t>
            </a:r>
            <a:r>
              <a:rPr lang="sv-SE" dirty="0" smtClean="0">
                <a:solidFill>
                  <a:schemeClr val="accent2"/>
                </a:solidFill>
              </a:rPr>
              <a:t>	</a:t>
            </a:r>
            <a:endParaRPr lang="sv-SE" dirty="0" smtClean="0">
              <a:solidFill>
                <a:srgbClr val="0033CC"/>
              </a:solidFill>
            </a:endParaRPr>
          </a:p>
          <a:p>
            <a:pPr eaLnBrk="1" hangingPunct="1">
              <a:lnSpc>
                <a:spcPct val="90000"/>
              </a:lnSpc>
              <a:buFontTx/>
              <a:buNone/>
            </a:pPr>
            <a:r>
              <a:rPr lang="sv-SE" dirty="0" smtClean="0"/>
              <a:t>            	</a:t>
            </a:r>
            <a:r>
              <a:rPr lang="sv-SE" dirty="0" err="1" smtClean="0"/>
              <a:t>robin.stenwall@fil.lu.se</a:t>
            </a:r>
            <a:endParaRPr lang="sv-SE" dirty="0" smtClean="0"/>
          </a:p>
          <a:p>
            <a:pPr eaLnBrk="1" hangingPunct="1">
              <a:lnSpc>
                <a:spcPct val="90000"/>
              </a:lnSpc>
              <a:buFontTx/>
              <a:buNone/>
            </a:pPr>
            <a:endParaRPr lang="sv-SE" dirty="0" smtClean="0">
              <a:solidFill>
                <a:srgbClr val="008000"/>
              </a:solidFill>
            </a:endParaRPr>
          </a:p>
          <a:p>
            <a:pPr eaLnBrk="1" hangingPunct="1">
              <a:lnSpc>
                <a:spcPct val="90000"/>
              </a:lnSpc>
              <a:buFontTx/>
              <a:buNone/>
            </a:pPr>
            <a:r>
              <a:rPr lang="sv-SE" dirty="0" smtClean="0">
                <a:solidFill>
                  <a:srgbClr val="008000"/>
                </a:solidFill>
              </a:rPr>
              <a:t>Omfång</a:t>
            </a:r>
            <a:r>
              <a:rPr lang="sv-SE" dirty="0" smtClean="0"/>
              <a:t>: 6 </a:t>
            </a:r>
            <a:r>
              <a:rPr lang="sv-SE" dirty="0" err="1" smtClean="0"/>
              <a:t>hp</a:t>
            </a:r>
            <a:r>
              <a:rPr lang="sv-SE" dirty="0" smtClean="0"/>
              <a:t>	(4 veckor)</a:t>
            </a:r>
          </a:p>
          <a:p>
            <a:pPr eaLnBrk="1" hangingPunct="1">
              <a:lnSpc>
                <a:spcPct val="90000"/>
              </a:lnSpc>
              <a:buFontTx/>
              <a:buNone/>
            </a:pPr>
            <a:r>
              <a:rPr lang="sv-SE" dirty="0" smtClean="0">
                <a:solidFill>
                  <a:srgbClr val="008000"/>
                </a:solidFill>
              </a:rPr>
              <a:t>Upplägg</a:t>
            </a:r>
            <a:r>
              <a:rPr lang="sv-SE" dirty="0" smtClean="0"/>
              <a:t>: 5 föreläsningar + 3 seminarier	</a:t>
            </a:r>
          </a:p>
          <a:p>
            <a:pPr eaLnBrk="1" hangingPunct="1">
              <a:lnSpc>
                <a:spcPct val="90000"/>
              </a:lnSpc>
              <a:buFontTx/>
              <a:buNone/>
            </a:pPr>
            <a:r>
              <a:rPr lang="sv-SE" dirty="0" smtClean="0">
                <a:solidFill>
                  <a:srgbClr val="008000"/>
                </a:solidFill>
              </a:rPr>
              <a:t>Schema</a:t>
            </a:r>
            <a:r>
              <a:rPr lang="sv-SE" dirty="0" smtClean="0"/>
              <a:t> (kontrollera ofta): </a:t>
            </a:r>
            <a:r>
              <a:rPr lang="sv-SE" dirty="0" err="1" smtClean="0">
                <a:solidFill>
                  <a:srgbClr val="0033CC"/>
                </a:solidFill>
                <a:hlinkClick r:id="rId2"/>
              </a:rPr>
              <a:t>www.fil.lu.se</a:t>
            </a:r>
            <a:endParaRPr lang="sv-SE" dirty="0" smtClean="0">
              <a:solidFill>
                <a:srgbClr val="0033CC"/>
              </a:solidFill>
            </a:endParaRPr>
          </a:p>
          <a:p>
            <a:pPr eaLnBrk="1" hangingPunct="1">
              <a:lnSpc>
                <a:spcPct val="90000"/>
              </a:lnSpc>
              <a:buFontTx/>
              <a:buNone/>
            </a:pPr>
            <a:r>
              <a:rPr lang="sv-SE" dirty="0" smtClean="0"/>
              <a:t>Klicka vidare till Utbildningsutbud, FTEA12:2</a:t>
            </a:r>
            <a:endParaRPr lang="sv-SE" sz="3600" dirty="0" smtClean="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sv-SE" sz="4000" smtClean="0">
                <a:solidFill>
                  <a:srgbClr val="FF3300"/>
                </a:solidFill>
              </a:rPr>
              <a:t>Hur vet vi vad som ”hävdas”?</a:t>
            </a:r>
            <a:endParaRPr lang="en-US" sz="4000" smtClean="0">
              <a:solidFill>
                <a:srgbClr val="FF3300"/>
              </a:solidFill>
            </a:endParaRPr>
          </a:p>
        </p:txBody>
      </p:sp>
      <p:sp>
        <p:nvSpPr>
          <p:cNvPr id="58371" name="Rectangle 3"/>
          <p:cNvSpPr>
            <a:spLocks noGrp="1" noChangeArrowheads="1"/>
          </p:cNvSpPr>
          <p:nvPr>
            <p:ph type="body" idx="1"/>
          </p:nvPr>
        </p:nvSpPr>
        <p:spPr/>
        <p:txBody>
          <a:bodyPr/>
          <a:lstStyle/>
          <a:p>
            <a:pPr>
              <a:lnSpc>
                <a:spcPct val="80000"/>
              </a:lnSpc>
              <a:buFontTx/>
              <a:buNone/>
            </a:pPr>
            <a:r>
              <a:rPr lang="sv-SE" sz="3500" smtClean="0"/>
              <a:t>	</a:t>
            </a:r>
          </a:p>
          <a:p>
            <a:pPr>
              <a:lnSpc>
                <a:spcPct val="80000"/>
              </a:lnSpc>
              <a:buFontTx/>
              <a:buNone/>
            </a:pPr>
            <a:r>
              <a:rPr lang="sv-SE" sz="3500" smtClean="0"/>
              <a:t>Inte alltid helt enkelt att svara på.</a:t>
            </a:r>
          </a:p>
          <a:p>
            <a:pPr>
              <a:lnSpc>
                <a:spcPct val="80000"/>
              </a:lnSpc>
              <a:buFontTx/>
              <a:buNone/>
            </a:pPr>
            <a:r>
              <a:rPr lang="sv-SE" sz="3500" smtClean="0"/>
              <a:t>	</a:t>
            </a:r>
          </a:p>
          <a:p>
            <a:pPr>
              <a:lnSpc>
                <a:spcPct val="80000"/>
              </a:lnSpc>
              <a:buFontTx/>
              <a:buNone/>
            </a:pPr>
            <a:r>
              <a:rPr lang="sv-SE" sz="3500" smtClean="0"/>
              <a:t>En ledtråd: valet av </a:t>
            </a:r>
            <a:r>
              <a:rPr lang="sv-SE" sz="3500" smtClean="0">
                <a:solidFill>
                  <a:srgbClr val="0033CC"/>
                </a:solidFill>
              </a:rPr>
              <a:t>slutledningsindikator</a:t>
            </a:r>
            <a:r>
              <a:rPr lang="sv-SE" sz="3500" smtClean="0"/>
              <a:t> (problemet är att ibland är indikatorn ej explicit formulerad). </a:t>
            </a:r>
          </a:p>
          <a:p>
            <a:pPr>
              <a:lnSpc>
                <a:spcPct val="80000"/>
              </a:lnSpc>
              <a:buFontTx/>
              <a:buNone/>
            </a:pPr>
            <a:endParaRPr lang="sv-SE" sz="3500" smtClean="0"/>
          </a:p>
          <a:p>
            <a:pPr>
              <a:lnSpc>
                <a:spcPct val="80000"/>
              </a:lnSpc>
              <a:buFontTx/>
              <a:buNone/>
            </a:pPr>
            <a:r>
              <a:rPr lang="sv-SE" sz="3500" smtClean="0"/>
              <a:t>Se till </a:t>
            </a:r>
            <a:r>
              <a:rPr lang="sv-SE" sz="3500" smtClean="0">
                <a:solidFill>
                  <a:srgbClr val="0033CC"/>
                </a:solidFill>
              </a:rPr>
              <a:t>intentionerna</a:t>
            </a:r>
            <a:r>
              <a:rPr lang="sv-SE" sz="3500" smtClean="0"/>
              <a:t> hos den som formulerade argumentet.</a:t>
            </a:r>
            <a:endParaRPr lang="en-US" sz="3500" smtClean="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sv-SE" smtClean="0">
                <a:solidFill>
                  <a:srgbClr val="FF3300"/>
                </a:solidFill>
              </a:rPr>
              <a:t>Övning</a:t>
            </a:r>
            <a:endParaRPr lang="en-US" smtClean="0">
              <a:solidFill>
                <a:srgbClr val="FF3300"/>
              </a:solidFill>
            </a:endParaRPr>
          </a:p>
        </p:txBody>
      </p:sp>
      <p:sp>
        <p:nvSpPr>
          <p:cNvPr id="50179" name="Rectangle 3"/>
          <p:cNvSpPr>
            <a:spLocks noGrp="1" noChangeArrowheads="1"/>
          </p:cNvSpPr>
          <p:nvPr>
            <p:ph type="body" idx="1"/>
          </p:nvPr>
        </p:nvSpPr>
        <p:spPr/>
        <p:txBody>
          <a:bodyPr/>
          <a:lstStyle/>
          <a:p>
            <a:r>
              <a:rPr lang="sv-SE" smtClean="0"/>
              <a:t>Fundera ut tre induktiva argument som du själv brukar förlita dig på. </a:t>
            </a:r>
          </a:p>
          <a:p>
            <a:r>
              <a:rPr lang="sv-SE" smtClean="0"/>
              <a:t>Fundera även på om dina induktiva slutledningar är starka eller svaga. </a:t>
            </a:r>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ubrik 1"/>
          <p:cNvSpPr>
            <a:spLocks noGrp="1"/>
          </p:cNvSpPr>
          <p:nvPr>
            <p:ph type="title"/>
          </p:nvPr>
        </p:nvSpPr>
        <p:spPr/>
        <p:txBody>
          <a:bodyPr/>
          <a:lstStyle/>
          <a:p>
            <a:r>
              <a:rPr lang="sv-SE" smtClean="0">
                <a:solidFill>
                  <a:srgbClr val="FF3300"/>
                </a:solidFill>
              </a:rPr>
              <a:t>Vad hör ihop med vad?</a:t>
            </a:r>
          </a:p>
        </p:txBody>
      </p:sp>
      <p:sp>
        <p:nvSpPr>
          <p:cNvPr id="3" name="Platshållare för innehåll 2"/>
          <p:cNvSpPr>
            <a:spLocks noGrp="1"/>
          </p:cNvSpPr>
          <p:nvPr>
            <p:ph idx="1"/>
          </p:nvPr>
        </p:nvSpPr>
        <p:spPr/>
        <p:txBody>
          <a:bodyPr>
            <a:normAutofit/>
          </a:bodyPr>
          <a:lstStyle/>
          <a:p>
            <a:pPr>
              <a:lnSpc>
                <a:spcPct val="80000"/>
              </a:lnSpc>
            </a:pPr>
            <a:endParaRPr lang="sv-SE" sz="2700" smtClean="0"/>
          </a:p>
          <a:p>
            <a:pPr>
              <a:lnSpc>
                <a:spcPct val="80000"/>
              </a:lnSpc>
              <a:buFontTx/>
              <a:buNone/>
            </a:pPr>
            <a:r>
              <a:rPr lang="sv-SE" sz="2700" smtClean="0"/>
              <a:t>	</a:t>
            </a:r>
            <a:r>
              <a:rPr lang="sv-SE" sz="3000" smtClean="0">
                <a:solidFill>
                  <a:srgbClr val="008000"/>
                </a:solidFill>
              </a:rPr>
              <a:t>Sanning</a:t>
            </a:r>
            <a:r>
              <a:rPr lang="sv-SE" sz="3000" smtClean="0"/>
              <a:t>: en egenskap hos </a:t>
            </a:r>
            <a:r>
              <a:rPr lang="sv-SE" sz="3000" i="1" smtClean="0"/>
              <a:t>påståendesatser</a:t>
            </a:r>
            <a:r>
              <a:rPr lang="sv-SE" sz="3000" smtClean="0"/>
              <a:t>!</a:t>
            </a:r>
          </a:p>
          <a:p>
            <a:pPr>
              <a:lnSpc>
                <a:spcPct val="80000"/>
              </a:lnSpc>
              <a:buFontTx/>
              <a:buNone/>
            </a:pPr>
            <a:endParaRPr lang="sv-SE" sz="3000" smtClean="0"/>
          </a:p>
          <a:p>
            <a:pPr>
              <a:lnSpc>
                <a:spcPct val="80000"/>
              </a:lnSpc>
              <a:buFontTx/>
              <a:buNone/>
            </a:pPr>
            <a:r>
              <a:rPr lang="sv-SE" sz="3000" smtClean="0"/>
              <a:t>	</a:t>
            </a:r>
            <a:r>
              <a:rPr lang="sv-SE" sz="3000" smtClean="0">
                <a:solidFill>
                  <a:srgbClr val="008000"/>
                </a:solidFill>
              </a:rPr>
              <a:t>Logisk</a:t>
            </a:r>
            <a:r>
              <a:rPr lang="sv-SE" sz="3000" smtClean="0"/>
              <a:t> </a:t>
            </a:r>
            <a:r>
              <a:rPr lang="sv-SE" sz="3000" smtClean="0">
                <a:solidFill>
                  <a:srgbClr val="008000"/>
                </a:solidFill>
              </a:rPr>
              <a:t>styrka</a:t>
            </a:r>
            <a:r>
              <a:rPr lang="sv-SE" sz="3000" smtClean="0"/>
              <a:t>: en egenskap hos </a:t>
            </a:r>
            <a:r>
              <a:rPr lang="sv-SE" sz="3000" i="1" smtClean="0"/>
              <a:t>argument</a:t>
            </a:r>
            <a:r>
              <a:rPr lang="sv-SE" sz="3000" smtClean="0"/>
              <a:t>!</a:t>
            </a:r>
          </a:p>
          <a:p>
            <a:pPr>
              <a:lnSpc>
                <a:spcPct val="80000"/>
              </a:lnSpc>
              <a:buFontTx/>
              <a:buNone/>
            </a:pPr>
            <a:endParaRPr lang="sv-SE" sz="2700" smtClean="0"/>
          </a:p>
          <a:p>
            <a:pPr>
              <a:lnSpc>
                <a:spcPct val="80000"/>
              </a:lnSpc>
              <a:buFontTx/>
              <a:buNone/>
            </a:pPr>
            <a:r>
              <a:rPr lang="sv-SE" sz="2700" smtClean="0"/>
              <a:t>	</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sv-SE" smtClean="0">
                <a:solidFill>
                  <a:srgbClr val="FF3300"/>
                </a:solidFill>
              </a:rPr>
              <a:t>Sundhet</a:t>
            </a:r>
            <a:endParaRPr lang="en-US" smtClean="0">
              <a:solidFill>
                <a:srgbClr val="FF3300"/>
              </a:solidFill>
            </a:endParaRPr>
          </a:p>
        </p:txBody>
      </p:sp>
      <p:sp>
        <p:nvSpPr>
          <p:cNvPr id="55299" name="Rectangle 3"/>
          <p:cNvSpPr>
            <a:spLocks noGrp="1" noChangeArrowheads="1"/>
          </p:cNvSpPr>
          <p:nvPr>
            <p:ph type="body" idx="1"/>
          </p:nvPr>
        </p:nvSpPr>
        <p:spPr/>
        <p:txBody>
          <a:bodyPr/>
          <a:lstStyle/>
          <a:p>
            <a:pPr>
              <a:lnSpc>
                <a:spcPct val="80000"/>
              </a:lnSpc>
              <a:buFontTx/>
              <a:buNone/>
            </a:pPr>
            <a:r>
              <a:rPr lang="sv-SE" sz="2700" smtClean="0"/>
              <a:t>	Ett </a:t>
            </a:r>
            <a:r>
              <a:rPr lang="sv-SE" sz="2700" smtClean="0">
                <a:solidFill>
                  <a:srgbClr val="008000"/>
                </a:solidFill>
              </a:rPr>
              <a:t>SUNT</a:t>
            </a:r>
            <a:r>
              <a:rPr lang="sv-SE" sz="2700" smtClean="0"/>
              <a:t> argument: ett </a:t>
            </a:r>
            <a:r>
              <a:rPr lang="sv-SE" sz="2700" i="1" smtClean="0"/>
              <a:t>logiskt</a:t>
            </a:r>
            <a:r>
              <a:rPr lang="sv-SE" sz="2700" smtClean="0"/>
              <a:t> </a:t>
            </a:r>
            <a:r>
              <a:rPr lang="sv-SE" sz="2700" i="1" smtClean="0"/>
              <a:t>giltigt</a:t>
            </a:r>
            <a:r>
              <a:rPr lang="sv-SE" sz="2700" smtClean="0"/>
              <a:t> argument med </a:t>
            </a:r>
            <a:r>
              <a:rPr lang="sv-SE" sz="2700" i="1" smtClean="0"/>
              <a:t>sanna premisser</a:t>
            </a:r>
            <a:r>
              <a:rPr lang="sv-SE" sz="2700" smtClean="0"/>
              <a:t> (och därmed också sann slutsats) </a:t>
            </a:r>
          </a:p>
          <a:p>
            <a:pPr>
              <a:lnSpc>
                <a:spcPct val="80000"/>
              </a:lnSpc>
              <a:buFontTx/>
              <a:buNone/>
            </a:pPr>
            <a:endParaRPr lang="sv-SE" sz="2700" smtClean="0"/>
          </a:p>
          <a:p>
            <a:pPr>
              <a:lnSpc>
                <a:spcPct val="80000"/>
              </a:lnSpc>
              <a:buFontTx/>
              <a:buNone/>
            </a:pPr>
            <a:r>
              <a:rPr lang="sv-SE" sz="2700" smtClean="0"/>
              <a:t>	</a:t>
            </a:r>
            <a:r>
              <a:rPr lang="sv-SE" sz="2700" smtClean="0">
                <a:solidFill>
                  <a:srgbClr val="008000"/>
                </a:solidFill>
              </a:rPr>
              <a:t>Sundhet</a:t>
            </a:r>
            <a:r>
              <a:rPr lang="sv-SE" sz="2700" smtClean="0"/>
              <a:t>: en egenskap hos </a:t>
            </a:r>
            <a:r>
              <a:rPr lang="sv-SE" sz="2700" i="1" smtClean="0"/>
              <a:t>argument</a:t>
            </a:r>
            <a:r>
              <a:rPr lang="sv-SE" sz="2700" smtClean="0"/>
              <a:t>!</a:t>
            </a:r>
            <a:endParaRPr lang="en-US" sz="2700" smtClean="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457200" y="404813"/>
            <a:ext cx="8229600" cy="6264275"/>
          </a:xfrm>
        </p:spPr>
        <p:txBody>
          <a:bodyPr/>
          <a:lstStyle/>
          <a:p>
            <a:pPr eaLnBrk="1" hangingPunct="1">
              <a:lnSpc>
                <a:spcPct val="80000"/>
              </a:lnSpc>
              <a:buFontTx/>
              <a:buNone/>
            </a:pPr>
            <a:r>
              <a:rPr lang="sv-SE" sz="1800" b="1" smtClean="0">
                <a:solidFill>
                  <a:srgbClr val="FF3300"/>
                </a:solidFill>
              </a:rPr>
              <a:t>Mål</a:t>
            </a:r>
            <a:r>
              <a:rPr lang="sv-SE" sz="1800" b="1" smtClean="0"/>
              <a:t>: argument som är </a:t>
            </a:r>
            <a:r>
              <a:rPr lang="sv-SE" sz="1800" b="1" i="1" smtClean="0"/>
              <a:t>sunda</a:t>
            </a:r>
            <a:r>
              <a:rPr lang="sv-SE" sz="1800" b="1" smtClean="0"/>
              <a:t>, dvs logiskt giltiga argument med sanna premisser (och därmed med sann slutsats). </a:t>
            </a:r>
          </a:p>
          <a:p>
            <a:pPr eaLnBrk="1" hangingPunct="1">
              <a:lnSpc>
                <a:spcPct val="80000"/>
              </a:lnSpc>
              <a:buFontTx/>
              <a:buNone/>
            </a:pPr>
            <a:endParaRPr lang="sv-SE" sz="1800" b="1" smtClean="0">
              <a:solidFill>
                <a:srgbClr val="FF0000"/>
              </a:solidFill>
            </a:endParaRPr>
          </a:p>
          <a:p>
            <a:pPr eaLnBrk="1" hangingPunct="1">
              <a:lnSpc>
                <a:spcPct val="80000"/>
              </a:lnSpc>
              <a:buFontTx/>
              <a:buNone/>
            </a:pPr>
            <a:r>
              <a:rPr lang="sv-SE" sz="1800" b="1" smtClean="0">
                <a:solidFill>
                  <a:srgbClr val="0033CC"/>
                </a:solidFill>
              </a:rPr>
              <a:t>Några</a:t>
            </a:r>
            <a:r>
              <a:rPr lang="sv-SE" sz="1800" b="1" smtClean="0">
                <a:solidFill>
                  <a:srgbClr val="FF0000"/>
                </a:solidFill>
              </a:rPr>
              <a:t> </a:t>
            </a:r>
            <a:r>
              <a:rPr lang="sv-SE" sz="1800" b="1" smtClean="0">
                <a:solidFill>
                  <a:srgbClr val="0033CC"/>
                </a:solidFill>
              </a:rPr>
              <a:t>undantag</a:t>
            </a:r>
            <a:r>
              <a:rPr lang="sv-SE" sz="1800" b="1" smtClean="0"/>
              <a:t>:</a:t>
            </a:r>
          </a:p>
          <a:p>
            <a:pPr eaLnBrk="1" hangingPunct="1">
              <a:lnSpc>
                <a:spcPct val="80000"/>
              </a:lnSpc>
              <a:buFontTx/>
              <a:buNone/>
            </a:pPr>
            <a:endParaRPr lang="sv-SE" sz="1200" b="1" smtClean="0"/>
          </a:p>
          <a:p>
            <a:pPr eaLnBrk="1" hangingPunct="1">
              <a:lnSpc>
                <a:spcPct val="80000"/>
              </a:lnSpc>
              <a:buFontTx/>
              <a:buNone/>
            </a:pPr>
            <a:r>
              <a:rPr lang="sv-SE" sz="1200" b="1" smtClean="0"/>
              <a:t> </a:t>
            </a:r>
          </a:p>
          <a:p>
            <a:pPr eaLnBrk="1" hangingPunct="1">
              <a:lnSpc>
                <a:spcPct val="80000"/>
              </a:lnSpc>
              <a:buFontTx/>
              <a:buNone/>
            </a:pPr>
            <a:r>
              <a:rPr lang="sv-SE" sz="1200" b="1" smtClean="0"/>
              <a:t>	 </a:t>
            </a:r>
            <a:r>
              <a:rPr lang="sv-SE" sz="1800" b="1" smtClean="0"/>
              <a:t>(i) </a:t>
            </a:r>
            <a:r>
              <a:rPr lang="sv-SE" sz="1800" b="1" i="1" smtClean="0">
                <a:solidFill>
                  <a:srgbClr val="008000"/>
                </a:solidFill>
              </a:rPr>
              <a:t>kontrafaktiska argument</a:t>
            </a:r>
          </a:p>
          <a:p>
            <a:pPr eaLnBrk="1" hangingPunct="1">
              <a:lnSpc>
                <a:spcPct val="80000"/>
              </a:lnSpc>
              <a:buFontTx/>
              <a:buNone/>
            </a:pPr>
            <a:r>
              <a:rPr lang="sv-SE" sz="1200" b="1" i="1" smtClean="0"/>
              <a:t>	</a:t>
            </a:r>
          </a:p>
          <a:p>
            <a:pPr eaLnBrk="1" hangingPunct="1">
              <a:lnSpc>
                <a:spcPct val="80000"/>
              </a:lnSpc>
              <a:buFontTx/>
              <a:buNone/>
            </a:pPr>
            <a:r>
              <a:rPr lang="sv-SE" sz="1200" b="1" smtClean="0"/>
              <a:t>	</a:t>
            </a:r>
            <a:r>
              <a:rPr lang="sv-SE" sz="1600" b="1" smtClean="0"/>
              <a:t>Ibland är vi intresserade av vad som skulle ha varit fallet om något annat hade varit fallet (kontra faktum). I sådana argument är någon av premisserna medvetet falsk. En historiker t.ex. skulle kunna resonera så här:</a:t>
            </a:r>
          </a:p>
          <a:p>
            <a:pPr eaLnBrk="1" hangingPunct="1">
              <a:lnSpc>
                <a:spcPct val="80000"/>
              </a:lnSpc>
              <a:buFontTx/>
              <a:buNone/>
            </a:pPr>
            <a:endParaRPr lang="sv-SE" sz="1600" b="1" smtClean="0"/>
          </a:p>
          <a:p>
            <a:pPr eaLnBrk="1" hangingPunct="1">
              <a:lnSpc>
                <a:spcPct val="80000"/>
              </a:lnSpc>
              <a:buFontTx/>
              <a:buNone/>
            </a:pPr>
            <a:r>
              <a:rPr lang="sv-SE" sz="1600" b="1" smtClean="0"/>
              <a:t>	</a:t>
            </a:r>
            <a:r>
              <a:rPr lang="sv-SE" sz="1600" b="1" i="1" smtClean="0"/>
              <a:t>Om Hitler hade försökt att invadera Storbritannien 1940 (vilket han ju inte gjorde) så skulle han ha lyckats eftersom Tyskland, vid det tillfället, var militärt överlägset</a:t>
            </a:r>
            <a:r>
              <a:rPr lang="sv-SE" sz="1600" b="1" smtClean="0"/>
              <a:t>.</a:t>
            </a:r>
            <a:r>
              <a:rPr lang="sv-SE" sz="1200" b="1" smtClean="0"/>
              <a:t>	 </a:t>
            </a:r>
            <a:endParaRPr lang="sv-SE" sz="1200" b="1" i="1" smtClean="0"/>
          </a:p>
          <a:p>
            <a:pPr eaLnBrk="1" hangingPunct="1">
              <a:lnSpc>
                <a:spcPct val="80000"/>
              </a:lnSpc>
              <a:buFontTx/>
              <a:buNone/>
            </a:pPr>
            <a:endParaRPr lang="sv-SE" sz="1200" b="1" smtClean="0"/>
          </a:p>
          <a:p>
            <a:pPr eaLnBrk="1" hangingPunct="1">
              <a:lnSpc>
                <a:spcPct val="80000"/>
              </a:lnSpc>
              <a:buFontTx/>
              <a:buNone/>
            </a:pPr>
            <a:r>
              <a:rPr lang="sv-SE" sz="1200" b="1" smtClean="0"/>
              <a:t>     </a:t>
            </a:r>
          </a:p>
          <a:p>
            <a:pPr eaLnBrk="1" hangingPunct="1">
              <a:lnSpc>
                <a:spcPct val="80000"/>
              </a:lnSpc>
              <a:buFontTx/>
              <a:buNone/>
            </a:pPr>
            <a:r>
              <a:rPr lang="sv-SE" sz="1200" b="1" smtClean="0"/>
              <a:t>	</a:t>
            </a:r>
            <a:r>
              <a:rPr lang="sv-SE" sz="1800" b="1" smtClean="0"/>
              <a:t>(ii) </a:t>
            </a:r>
            <a:r>
              <a:rPr lang="sv-SE" sz="1800" b="1" i="1" smtClean="0">
                <a:solidFill>
                  <a:srgbClr val="008000"/>
                </a:solidFill>
              </a:rPr>
              <a:t>reductio ad absurdum</a:t>
            </a:r>
            <a:endParaRPr lang="sv-SE" sz="1800" b="1" i="1" smtClean="0"/>
          </a:p>
          <a:p>
            <a:pPr eaLnBrk="1" hangingPunct="1">
              <a:lnSpc>
                <a:spcPct val="80000"/>
              </a:lnSpc>
              <a:buFontTx/>
              <a:buNone/>
            </a:pPr>
            <a:r>
              <a:rPr lang="sv-SE" sz="1200" b="1" i="1" smtClean="0"/>
              <a:t>	</a:t>
            </a:r>
          </a:p>
          <a:p>
            <a:pPr eaLnBrk="1" hangingPunct="1">
              <a:lnSpc>
                <a:spcPct val="80000"/>
              </a:lnSpc>
              <a:buFontTx/>
              <a:buNone/>
            </a:pPr>
            <a:r>
              <a:rPr lang="sv-SE" sz="1200" b="1" smtClean="0"/>
              <a:t>	</a:t>
            </a:r>
            <a:r>
              <a:rPr lang="sv-SE" sz="1600" b="1" smtClean="0"/>
              <a:t>Används för att visa att en viss uppfattning måste vara falsk. Exempelvis resonerar vissa så kallade B-teoretiker på följande sätt om tid:</a:t>
            </a:r>
            <a:r>
              <a:rPr lang="sv-SE" sz="1600" b="1" i="1" smtClean="0"/>
              <a:t> </a:t>
            </a:r>
          </a:p>
          <a:p>
            <a:pPr eaLnBrk="1" hangingPunct="1">
              <a:lnSpc>
                <a:spcPct val="80000"/>
              </a:lnSpc>
              <a:buFontTx/>
              <a:buNone/>
            </a:pPr>
            <a:r>
              <a:rPr lang="sv-SE" sz="1600" b="1" i="1" smtClean="0"/>
              <a:t>	</a:t>
            </a:r>
          </a:p>
          <a:p>
            <a:pPr eaLnBrk="1" hangingPunct="1">
              <a:lnSpc>
                <a:spcPct val="80000"/>
              </a:lnSpc>
              <a:buFontTx/>
              <a:buNone/>
            </a:pPr>
            <a:r>
              <a:rPr lang="sv-SE" sz="1600" b="1" i="1" smtClean="0"/>
              <a:t>	Anta att tiden går. Ur det antagandet följer en självmotsägelse: varje händelse både är och är inte nutida. Premissen ”tiden går” måste alltså vara falsk. Alltså går inte tiden. </a:t>
            </a:r>
          </a:p>
          <a:p>
            <a:pPr eaLnBrk="1" hangingPunct="1">
              <a:lnSpc>
                <a:spcPct val="80000"/>
              </a:lnSpc>
              <a:buFontTx/>
              <a:buNone/>
            </a:pPr>
            <a:endParaRPr lang="sv-SE" sz="1600" b="1" smtClean="0"/>
          </a:p>
          <a:p>
            <a:pPr eaLnBrk="1" hangingPunct="1">
              <a:lnSpc>
                <a:spcPct val="80000"/>
              </a:lnSpc>
              <a:buFontTx/>
              <a:buNone/>
            </a:pPr>
            <a:r>
              <a:rPr lang="sv-SE" sz="1200" smtClean="0"/>
              <a:t>	</a:t>
            </a:r>
            <a:r>
              <a:rPr lang="sv-SE" sz="1200" i="1" smtClean="0"/>
              <a:t>		</a:t>
            </a:r>
          </a:p>
          <a:p>
            <a:pPr eaLnBrk="1" hangingPunct="1">
              <a:lnSpc>
                <a:spcPct val="80000"/>
              </a:lnSpc>
              <a:buFontTx/>
              <a:buNone/>
            </a:pPr>
            <a:r>
              <a:rPr lang="sv-SE" sz="1200" smtClean="0"/>
              <a:t>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1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1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218">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218">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218">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218">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218">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218">
                                            <p:txEl>
                                              <p:pRg st="14" end="1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218">
                                            <p:txEl>
                                              <p:pRg st="15" end="1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9218">
                                            <p:txEl>
                                              <p:pRg st="16" end="1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9218">
                                            <p:txEl>
                                              <p:pRg st="18" end="18"/>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9218">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sv-SE" sz="4000" smtClean="0">
                <a:solidFill>
                  <a:srgbClr val="FF3300"/>
                </a:solidFill>
              </a:rPr>
              <a:t>Sammanfattningsvis: håll reda på följande begrepp</a:t>
            </a:r>
            <a:endParaRPr lang="en-US" sz="4000" smtClean="0">
              <a:solidFill>
                <a:srgbClr val="FF3300"/>
              </a:solidFill>
            </a:endParaRPr>
          </a:p>
        </p:txBody>
      </p:sp>
      <p:sp>
        <p:nvSpPr>
          <p:cNvPr id="51203" name="Rectangle 3"/>
          <p:cNvSpPr>
            <a:spLocks noGrp="1" noChangeArrowheads="1"/>
          </p:cNvSpPr>
          <p:nvPr>
            <p:ph type="body" idx="1"/>
          </p:nvPr>
        </p:nvSpPr>
        <p:spPr/>
        <p:txBody>
          <a:bodyPr/>
          <a:lstStyle/>
          <a:p>
            <a:pPr>
              <a:buFontTx/>
              <a:buNone/>
            </a:pPr>
            <a:endParaRPr lang="sv-SE" smtClean="0"/>
          </a:p>
          <a:p>
            <a:pPr>
              <a:buFontTx/>
              <a:buNone/>
            </a:pPr>
            <a:r>
              <a:rPr lang="sv-SE" smtClean="0"/>
              <a:t>Logisk styrka</a:t>
            </a:r>
          </a:p>
          <a:p>
            <a:pPr>
              <a:buFontTx/>
              <a:buNone/>
            </a:pPr>
            <a:r>
              <a:rPr lang="sv-SE" smtClean="0"/>
              <a:t>Logisk giltighet</a:t>
            </a:r>
          </a:p>
          <a:p>
            <a:pPr>
              <a:buFontTx/>
              <a:buNone/>
            </a:pPr>
            <a:r>
              <a:rPr lang="sv-SE" smtClean="0"/>
              <a:t>Deduktiva argument</a:t>
            </a:r>
          </a:p>
          <a:p>
            <a:pPr>
              <a:buFontTx/>
              <a:buNone/>
            </a:pPr>
            <a:r>
              <a:rPr lang="sv-SE" smtClean="0"/>
              <a:t>Induktiva argument </a:t>
            </a:r>
          </a:p>
          <a:p>
            <a:pPr>
              <a:buFontTx/>
              <a:buNone/>
            </a:pPr>
            <a:r>
              <a:rPr lang="sv-SE" smtClean="0"/>
              <a:t>Sundhet</a:t>
            </a:r>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ubrik 1"/>
          <p:cNvSpPr>
            <a:spLocks noGrp="1"/>
          </p:cNvSpPr>
          <p:nvPr>
            <p:ph type="title"/>
          </p:nvPr>
        </p:nvSpPr>
        <p:spPr>
          <a:xfrm>
            <a:off x="457200" y="274638"/>
            <a:ext cx="8229600" cy="868362"/>
          </a:xfrm>
        </p:spPr>
        <p:txBody>
          <a:bodyPr/>
          <a:lstStyle/>
          <a:p>
            <a:pPr algn="l"/>
            <a:r>
              <a:rPr lang="sv-SE" sz="4000" smtClean="0"/>
              <a:t>   </a:t>
            </a:r>
            <a:r>
              <a:rPr lang="sv-SE" sz="4000" smtClean="0">
                <a:solidFill>
                  <a:srgbClr val="FF0000"/>
                </a:solidFill>
              </a:rPr>
              <a:t>Att diskutera</a:t>
            </a:r>
            <a:endParaRPr lang="sv-SE" sz="4000" smtClean="0"/>
          </a:p>
        </p:txBody>
      </p:sp>
      <p:sp>
        <p:nvSpPr>
          <p:cNvPr id="24579" name="Platshållare för innehåll 2"/>
          <p:cNvSpPr>
            <a:spLocks noGrp="1"/>
          </p:cNvSpPr>
          <p:nvPr>
            <p:ph idx="1"/>
          </p:nvPr>
        </p:nvSpPr>
        <p:spPr>
          <a:xfrm>
            <a:off x="457200" y="1071563"/>
            <a:ext cx="6686550" cy="5054600"/>
          </a:xfrm>
        </p:spPr>
        <p:txBody>
          <a:bodyPr>
            <a:normAutofit/>
          </a:bodyPr>
          <a:lstStyle/>
          <a:p>
            <a:pPr>
              <a:lnSpc>
                <a:spcPct val="90000"/>
              </a:lnSpc>
              <a:buFontTx/>
              <a:buNone/>
            </a:pPr>
            <a:r>
              <a:rPr lang="sv-SE" sz="2200" smtClean="0"/>
              <a:t>	Besvara följande frågor för vart och ett av nedanstående argument: (i) är det induktivt eller deduktivt; (ii) om deduktivt, är det logiskt giltigt; (iii) om induktivt, är det starkt?	</a:t>
            </a:r>
          </a:p>
          <a:p>
            <a:pPr>
              <a:lnSpc>
                <a:spcPct val="90000"/>
              </a:lnSpc>
              <a:buFontTx/>
              <a:buNone/>
            </a:pPr>
            <a:endParaRPr lang="sv-SE" sz="2200" smtClean="0"/>
          </a:p>
          <a:p>
            <a:pPr>
              <a:lnSpc>
                <a:spcPct val="90000"/>
              </a:lnSpc>
              <a:buFontTx/>
              <a:buNone/>
            </a:pPr>
            <a:r>
              <a:rPr lang="sv-SE" sz="2200" smtClean="0"/>
              <a:t>	</a:t>
            </a:r>
            <a:r>
              <a:rPr lang="sv-SE" sz="2000" smtClean="0"/>
              <a:t>Om inbrottstjuven bröt sig in genom köksfönstret, då finns dennes fotavtryck nedanför köksfönstret. Det finns inga fotavtryck nedanför köksfönstret. Alltså bröt inte inbrottstjuven sig in genom köksfönstret.</a:t>
            </a:r>
          </a:p>
          <a:p>
            <a:pPr>
              <a:lnSpc>
                <a:spcPct val="90000"/>
              </a:lnSpc>
              <a:buFontTx/>
              <a:buNone/>
            </a:pPr>
            <a:endParaRPr lang="sv-SE" sz="2000" smtClean="0"/>
          </a:p>
          <a:p>
            <a:pPr>
              <a:lnSpc>
                <a:spcPct val="90000"/>
              </a:lnSpc>
              <a:buFontTx/>
              <a:buNone/>
            </a:pPr>
            <a:r>
              <a:rPr lang="sv-SE" sz="2000" smtClean="0"/>
              <a:t>	Jonas har nikotinfläckar på fingrarna; så Jonas är en rökare.</a:t>
            </a:r>
          </a:p>
          <a:p>
            <a:pPr>
              <a:lnSpc>
                <a:spcPct val="90000"/>
              </a:lnSpc>
              <a:buFontTx/>
              <a:buNone/>
            </a:pPr>
            <a:endParaRPr lang="sv-SE" sz="2000" smtClean="0"/>
          </a:p>
          <a:p>
            <a:pPr>
              <a:lnSpc>
                <a:spcPct val="90000"/>
              </a:lnSpc>
              <a:buFontTx/>
              <a:buNone/>
            </a:pPr>
            <a:r>
              <a:rPr lang="sv-SE" sz="2000" smtClean="0"/>
              <a:t>	Lisa köper två paket mjölk om dagen. Därför lämnade någon fotavtryck utanför köksfönstret.</a:t>
            </a:r>
          </a:p>
        </p:txBody>
      </p:sp>
      <p:pic>
        <p:nvPicPr>
          <p:cNvPr id="24580" name="Picture 2" descr="C:\Users\IA\AppData\Local\Microsoft\Windows\Temporary Internet Files\Content.IE5\YD8JBULT\MCj01537300000[1].wmf"/>
          <p:cNvPicPr>
            <a:picLocks noChangeAspect="1" noChangeArrowheads="1"/>
          </p:cNvPicPr>
          <p:nvPr/>
        </p:nvPicPr>
        <p:blipFill>
          <a:blip r:embed="rId2" cstate="print"/>
          <a:srcRect/>
          <a:stretch>
            <a:fillRect/>
          </a:stretch>
        </p:blipFill>
        <p:spPr bwMode="auto">
          <a:xfrm>
            <a:off x="7072313" y="1143000"/>
            <a:ext cx="1925637" cy="183515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ubrik 1"/>
          <p:cNvSpPr>
            <a:spLocks noGrp="1"/>
          </p:cNvSpPr>
          <p:nvPr>
            <p:ph type="title"/>
          </p:nvPr>
        </p:nvSpPr>
        <p:spPr/>
        <p:txBody>
          <a:bodyPr/>
          <a:lstStyle/>
          <a:p>
            <a:pPr algn="l"/>
            <a:r>
              <a:rPr lang="sv-SE" smtClean="0">
                <a:solidFill>
                  <a:srgbClr val="FF0000"/>
                </a:solidFill>
              </a:rPr>
              <a:t>Att diskutera</a:t>
            </a:r>
            <a:endParaRPr lang="sv-SE" smtClean="0"/>
          </a:p>
        </p:txBody>
      </p:sp>
      <p:sp>
        <p:nvSpPr>
          <p:cNvPr id="3" name="Platshållare för innehåll 2"/>
          <p:cNvSpPr>
            <a:spLocks noGrp="1"/>
          </p:cNvSpPr>
          <p:nvPr>
            <p:ph idx="1"/>
          </p:nvPr>
        </p:nvSpPr>
        <p:spPr/>
        <p:txBody>
          <a:bodyPr>
            <a:normAutofit/>
          </a:bodyPr>
          <a:lstStyle/>
          <a:p>
            <a:pPr>
              <a:lnSpc>
                <a:spcPct val="80000"/>
              </a:lnSpc>
              <a:buFontTx/>
              <a:buNone/>
            </a:pPr>
            <a:r>
              <a:rPr lang="sv-SE" sz="1800" smtClean="0"/>
              <a:t>	</a:t>
            </a:r>
            <a:r>
              <a:rPr lang="sv-SE" sz="2800" smtClean="0"/>
              <a:t>Vilka av följande argument är sunda?</a:t>
            </a:r>
          </a:p>
          <a:p>
            <a:pPr>
              <a:lnSpc>
                <a:spcPct val="80000"/>
              </a:lnSpc>
              <a:buFontTx/>
              <a:buNone/>
            </a:pPr>
            <a:endParaRPr lang="sv-SE" sz="1800" smtClean="0"/>
          </a:p>
          <a:p>
            <a:pPr>
              <a:lnSpc>
                <a:spcPct val="80000"/>
              </a:lnSpc>
              <a:buFontTx/>
              <a:buNone/>
            </a:pPr>
            <a:r>
              <a:rPr lang="sv-SE" sz="1800" smtClean="0"/>
              <a:t>	Om jag redan har fått upp krona sju gånger i rad så är sannolikheten att jag får upp krona även nästa gång mindre än 50-50. Jag har fått upp krona sju gånger i rad; därför är sannolikheten att jag får upp krona även nästa gång mindre än 50-50.</a:t>
            </a:r>
          </a:p>
          <a:p>
            <a:pPr>
              <a:lnSpc>
                <a:spcPct val="80000"/>
              </a:lnSpc>
              <a:buFontTx/>
              <a:buNone/>
            </a:pPr>
            <a:endParaRPr lang="sv-SE" sz="1800" smtClean="0"/>
          </a:p>
          <a:p>
            <a:pPr>
              <a:lnSpc>
                <a:spcPct val="80000"/>
              </a:lnSpc>
              <a:buFontTx/>
              <a:buNone/>
            </a:pPr>
            <a:r>
              <a:rPr lang="sv-SE" sz="1800" smtClean="0"/>
              <a:t>	Om du motionerar regelbundet och inte röker så kommer du att ha god hälsa. John röker inte och han har god hälsa; därför måste det vara så att han motionerar regelbundet.</a:t>
            </a:r>
          </a:p>
          <a:p>
            <a:pPr>
              <a:lnSpc>
                <a:spcPct val="80000"/>
              </a:lnSpc>
              <a:buFontTx/>
              <a:buNone/>
            </a:pPr>
            <a:endParaRPr lang="sv-SE" sz="1800" smtClean="0"/>
          </a:p>
          <a:p>
            <a:pPr>
              <a:lnSpc>
                <a:spcPct val="80000"/>
              </a:lnSpc>
              <a:buFontTx/>
              <a:buNone/>
            </a:pPr>
            <a:r>
              <a:rPr lang="sv-SE" sz="1800" smtClean="0"/>
              <a:t>	Ekar växer endast på platser där det regnar med viss regelbundenhet. I Sahara regnar det inte regelbundet; därför växer inga ekar i Sahara.</a:t>
            </a: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sv-SE" smtClean="0">
                <a:solidFill>
                  <a:srgbClr val="FF3300"/>
                </a:solidFill>
              </a:rPr>
              <a:t>Övning</a:t>
            </a:r>
            <a:endParaRPr lang="en-US" smtClean="0">
              <a:solidFill>
                <a:srgbClr val="FF3300"/>
              </a:solidFill>
            </a:endParaRPr>
          </a:p>
        </p:txBody>
      </p:sp>
      <p:sp>
        <p:nvSpPr>
          <p:cNvPr id="49155" name="Rectangle 3"/>
          <p:cNvSpPr>
            <a:spLocks noGrp="1" noChangeArrowheads="1"/>
          </p:cNvSpPr>
          <p:nvPr>
            <p:ph type="body" idx="1"/>
          </p:nvPr>
        </p:nvSpPr>
        <p:spPr/>
        <p:txBody>
          <a:bodyPr/>
          <a:lstStyle/>
          <a:p>
            <a:pPr marL="609600" indent="-609600">
              <a:lnSpc>
                <a:spcPct val="90000"/>
              </a:lnSpc>
              <a:buFontTx/>
              <a:buNone/>
            </a:pPr>
            <a:r>
              <a:rPr lang="sv-SE" sz="2800" smtClean="0"/>
              <a:t>	Formulera deduktiva argument med följande egenskaper:</a:t>
            </a:r>
          </a:p>
          <a:p>
            <a:pPr marL="609600" indent="-609600">
              <a:lnSpc>
                <a:spcPct val="90000"/>
              </a:lnSpc>
              <a:buFontTx/>
              <a:buAutoNum type="arabicParenR"/>
            </a:pPr>
            <a:r>
              <a:rPr lang="sv-SE" sz="2800" smtClean="0"/>
              <a:t>logiskt giltigt med sanna premisser och sann slutsats.</a:t>
            </a:r>
          </a:p>
          <a:p>
            <a:pPr marL="609600" indent="-609600">
              <a:lnSpc>
                <a:spcPct val="90000"/>
              </a:lnSpc>
              <a:buFontTx/>
              <a:buAutoNum type="arabicParenR"/>
            </a:pPr>
            <a:r>
              <a:rPr lang="sv-SE" sz="2800" smtClean="0"/>
              <a:t>logiskt giltigt med minst en falsk premiss men med sann slutsats.</a:t>
            </a:r>
          </a:p>
          <a:p>
            <a:pPr marL="609600" indent="-609600">
              <a:lnSpc>
                <a:spcPct val="90000"/>
              </a:lnSpc>
              <a:buFontTx/>
              <a:buAutoNum type="arabicParenR"/>
            </a:pPr>
            <a:r>
              <a:rPr lang="sv-SE" sz="2800" smtClean="0"/>
              <a:t>logiskt ogiltigt med sanna premisser och falsk slutsats.</a:t>
            </a:r>
          </a:p>
          <a:p>
            <a:pPr marL="609600" indent="-609600">
              <a:lnSpc>
                <a:spcPct val="90000"/>
              </a:lnSpc>
              <a:buFontTx/>
              <a:buAutoNum type="arabicParenR"/>
            </a:pPr>
            <a:r>
              <a:rPr lang="sv-SE" sz="2800" smtClean="0"/>
              <a:t>logiskt ogiltigt argument med sanna premisser och sann slutsats.</a:t>
            </a:r>
          </a:p>
          <a:p>
            <a:pPr marL="609600" indent="-609600">
              <a:lnSpc>
                <a:spcPct val="90000"/>
              </a:lnSpc>
              <a:buFontTx/>
              <a:buAutoNum type="arabicParenR"/>
            </a:pPr>
            <a:endParaRPr lang="sv-SE" sz="2800" smtClean="0"/>
          </a:p>
          <a:p>
            <a:pPr marL="609600" indent="-609600">
              <a:lnSpc>
                <a:spcPct val="90000"/>
              </a:lnSpc>
              <a:buFontTx/>
              <a:buNone/>
            </a:pPr>
            <a:endParaRPr lang="en-US" sz="2800" smtClean="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95288" y="260350"/>
            <a:ext cx="8229600" cy="922338"/>
          </a:xfrm>
        </p:spPr>
        <p:txBody>
          <a:bodyPr/>
          <a:lstStyle/>
          <a:p>
            <a:pPr eaLnBrk="1" hangingPunct="1"/>
            <a:r>
              <a:rPr lang="sv-SE" sz="3200" smtClean="0">
                <a:solidFill>
                  <a:srgbClr val="FF3300"/>
                </a:solidFill>
              </a:rPr>
              <a:t>Kurslitteraturen</a:t>
            </a:r>
          </a:p>
        </p:txBody>
      </p:sp>
      <p:sp>
        <p:nvSpPr>
          <p:cNvPr id="4099" name="Rectangle 3"/>
          <p:cNvSpPr>
            <a:spLocks noGrp="1" noChangeArrowheads="1"/>
          </p:cNvSpPr>
          <p:nvPr>
            <p:ph type="body" idx="1"/>
          </p:nvPr>
        </p:nvSpPr>
        <p:spPr>
          <a:xfrm>
            <a:off x="457200" y="1196975"/>
            <a:ext cx="8229600" cy="4929188"/>
          </a:xfrm>
        </p:spPr>
        <p:txBody>
          <a:bodyPr/>
          <a:lstStyle/>
          <a:p>
            <a:pPr eaLnBrk="1" hangingPunct="1">
              <a:lnSpc>
                <a:spcPct val="80000"/>
              </a:lnSpc>
              <a:buFontTx/>
              <a:buNone/>
            </a:pPr>
            <a:r>
              <a:rPr lang="sv-SE" sz="1800" dirty="0" smtClean="0"/>
              <a:t>	</a:t>
            </a:r>
          </a:p>
          <a:p>
            <a:pPr eaLnBrk="1" hangingPunct="1">
              <a:lnSpc>
                <a:spcPct val="80000"/>
              </a:lnSpc>
            </a:pPr>
            <a:r>
              <a:rPr lang="en-US" sz="2100" dirty="0" err="1" smtClean="0">
                <a:cs typeface="Arial" charset="0"/>
              </a:rPr>
              <a:t>Baggini</a:t>
            </a:r>
            <a:r>
              <a:rPr lang="en-US" sz="2100" dirty="0" smtClean="0">
                <a:cs typeface="Arial" charset="0"/>
              </a:rPr>
              <a:t> </a:t>
            </a:r>
            <a:r>
              <a:rPr lang="en-US" sz="2100" dirty="0" err="1" smtClean="0">
                <a:cs typeface="Arial" charset="0"/>
              </a:rPr>
              <a:t>och</a:t>
            </a:r>
            <a:r>
              <a:rPr lang="en-US" sz="2100" dirty="0" smtClean="0">
                <a:cs typeface="Arial" charset="0"/>
              </a:rPr>
              <a:t> </a:t>
            </a:r>
            <a:r>
              <a:rPr lang="en-US" sz="2100" dirty="0" err="1" smtClean="0">
                <a:cs typeface="Arial" charset="0"/>
              </a:rPr>
              <a:t>Fosl</a:t>
            </a:r>
            <a:r>
              <a:rPr lang="en-US" sz="2100" dirty="0" smtClean="0">
                <a:cs typeface="Arial" charset="0"/>
              </a:rPr>
              <a:t>, </a:t>
            </a:r>
            <a:r>
              <a:rPr lang="en-US" sz="2100" i="1" dirty="0" smtClean="0">
                <a:cs typeface="Arial" charset="0"/>
              </a:rPr>
              <a:t>The Philosopher’s Toolkit</a:t>
            </a:r>
            <a:r>
              <a:rPr lang="en-US" sz="2100" dirty="0" smtClean="0">
                <a:cs typeface="Arial" charset="0"/>
              </a:rPr>
              <a:t>, Blackwell, 1:a </a:t>
            </a:r>
            <a:r>
              <a:rPr lang="en-US" sz="2100" dirty="0" err="1" smtClean="0">
                <a:cs typeface="Arial" charset="0"/>
              </a:rPr>
              <a:t>eller</a:t>
            </a:r>
            <a:r>
              <a:rPr lang="en-US" sz="2100" dirty="0" smtClean="0">
                <a:cs typeface="Arial" charset="0"/>
              </a:rPr>
              <a:t> 2:a </a:t>
            </a:r>
            <a:r>
              <a:rPr lang="en-US" sz="2100" dirty="0" err="1" smtClean="0">
                <a:cs typeface="Arial" charset="0"/>
              </a:rPr>
              <a:t>upplagan</a:t>
            </a:r>
            <a:r>
              <a:rPr lang="en-US" sz="2100" dirty="0" smtClean="0">
                <a:cs typeface="Arial" charset="0"/>
              </a:rPr>
              <a:t>, </a:t>
            </a:r>
            <a:r>
              <a:rPr lang="en-US" sz="2100" dirty="0" err="1" smtClean="0">
                <a:cs typeface="Arial" charset="0"/>
              </a:rPr>
              <a:t>kapitel</a:t>
            </a:r>
            <a:r>
              <a:rPr lang="en-US" sz="2100" dirty="0" smtClean="0">
                <a:cs typeface="Arial" charset="0"/>
              </a:rPr>
              <a:t> 1-3.</a:t>
            </a:r>
          </a:p>
          <a:p>
            <a:pPr eaLnBrk="1" hangingPunct="1">
              <a:lnSpc>
                <a:spcPct val="80000"/>
              </a:lnSpc>
              <a:buFontTx/>
              <a:buNone/>
            </a:pPr>
            <a:r>
              <a:rPr lang="sv-SE" sz="2100" dirty="0" smtClean="0"/>
              <a:t>	</a:t>
            </a:r>
          </a:p>
          <a:p>
            <a:pPr eaLnBrk="1" hangingPunct="1">
              <a:lnSpc>
                <a:spcPct val="80000"/>
              </a:lnSpc>
            </a:pPr>
            <a:r>
              <a:rPr lang="sv-SE" sz="2100" dirty="0" smtClean="0"/>
              <a:t>F</a:t>
            </a:r>
            <a:r>
              <a:rPr lang="en-US" sz="2100" dirty="0" err="1" smtClean="0">
                <a:cs typeface="Arial" charset="0"/>
              </a:rPr>
              <a:t>øllesdal</a:t>
            </a:r>
            <a:r>
              <a:rPr lang="en-US" sz="2100" dirty="0" smtClean="0">
                <a:cs typeface="Arial" charset="0"/>
              </a:rPr>
              <a:t>, </a:t>
            </a:r>
            <a:r>
              <a:rPr lang="en-US" sz="2100" dirty="0" err="1" smtClean="0">
                <a:cs typeface="Arial" charset="0"/>
              </a:rPr>
              <a:t>Walløe</a:t>
            </a:r>
            <a:r>
              <a:rPr lang="en-US" sz="2100" dirty="0" smtClean="0">
                <a:cs typeface="Arial" charset="0"/>
              </a:rPr>
              <a:t> </a:t>
            </a:r>
            <a:r>
              <a:rPr lang="en-US" sz="2100" dirty="0" err="1" smtClean="0">
                <a:cs typeface="Arial" charset="0"/>
              </a:rPr>
              <a:t>och</a:t>
            </a:r>
            <a:r>
              <a:rPr lang="en-US" sz="2100" dirty="0" smtClean="0">
                <a:cs typeface="Arial" charset="0"/>
              </a:rPr>
              <a:t> </a:t>
            </a:r>
            <a:r>
              <a:rPr lang="en-US" sz="2100" dirty="0" err="1" smtClean="0">
                <a:cs typeface="Arial" charset="0"/>
              </a:rPr>
              <a:t>Elster</a:t>
            </a:r>
            <a:r>
              <a:rPr lang="en-US" sz="2100" dirty="0" smtClean="0">
                <a:cs typeface="Arial" charset="0"/>
              </a:rPr>
              <a:t> </a:t>
            </a:r>
            <a:r>
              <a:rPr lang="en-US" sz="2100" i="1" dirty="0" err="1" smtClean="0">
                <a:cs typeface="Arial" charset="0"/>
              </a:rPr>
              <a:t>Argumentationsteori</a:t>
            </a:r>
            <a:r>
              <a:rPr lang="en-US" sz="2100" i="1" dirty="0" smtClean="0">
                <a:cs typeface="Arial" charset="0"/>
              </a:rPr>
              <a:t>, </a:t>
            </a:r>
            <a:r>
              <a:rPr lang="en-US" sz="2100" i="1" dirty="0" err="1" smtClean="0">
                <a:cs typeface="Arial" charset="0"/>
              </a:rPr>
              <a:t>språk</a:t>
            </a:r>
            <a:r>
              <a:rPr lang="en-US" sz="2100" i="1" dirty="0" smtClean="0">
                <a:cs typeface="Arial" charset="0"/>
              </a:rPr>
              <a:t> </a:t>
            </a:r>
            <a:r>
              <a:rPr lang="en-US" sz="2100" i="1" dirty="0" err="1" smtClean="0">
                <a:cs typeface="Arial" charset="0"/>
              </a:rPr>
              <a:t>och</a:t>
            </a:r>
            <a:r>
              <a:rPr lang="en-US" sz="2100" i="1" dirty="0" smtClean="0">
                <a:cs typeface="Arial" charset="0"/>
              </a:rPr>
              <a:t> </a:t>
            </a:r>
            <a:r>
              <a:rPr lang="en-US" sz="2100" i="1" dirty="0" err="1" smtClean="0">
                <a:cs typeface="Arial" charset="0"/>
              </a:rPr>
              <a:t>vetenskapsfilosofi</a:t>
            </a:r>
            <a:r>
              <a:rPr lang="en-US" sz="2100" dirty="0" smtClean="0">
                <a:cs typeface="Arial" charset="0"/>
              </a:rPr>
              <a:t>, Thales, </a:t>
            </a:r>
            <a:r>
              <a:rPr lang="en-US" sz="2100" dirty="0" err="1" smtClean="0">
                <a:cs typeface="Arial" charset="0"/>
              </a:rPr>
              <a:t>femte</a:t>
            </a:r>
            <a:r>
              <a:rPr lang="en-US" sz="2100" dirty="0" smtClean="0">
                <a:cs typeface="Arial" charset="0"/>
              </a:rPr>
              <a:t> </a:t>
            </a:r>
            <a:r>
              <a:rPr lang="en-US" sz="2100" dirty="0" err="1" smtClean="0">
                <a:cs typeface="Arial" charset="0"/>
              </a:rPr>
              <a:t>upplagan</a:t>
            </a:r>
            <a:r>
              <a:rPr lang="en-US" sz="2100" dirty="0" smtClean="0">
                <a:cs typeface="Arial" charset="0"/>
              </a:rPr>
              <a:t>, </a:t>
            </a:r>
            <a:r>
              <a:rPr lang="en-US" sz="2100" dirty="0" err="1" smtClean="0">
                <a:cs typeface="Arial" charset="0"/>
              </a:rPr>
              <a:t>kapitel</a:t>
            </a:r>
            <a:r>
              <a:rPr lang="en-US" sz="2100" dirty="0" smtClean="0">
                <a:cs typeface="Arial" charset="0"/>
              </a:rPr>
              <a:t> 7-10. </a:t>
            </a:r>
          </a:p>
          <a:p>
            <a:pPr eaLnBrk="1" hangingPunct="1">
              <a:lnSpc>
                <a:spcPct val="80000"/>
              </a:lnSpc>
              <a:buFontTx/>
              <a:buNone/>
            </a:pPr>
            <a:endParaRPr lang="en-US" sz="2100" dirty="0" smtClean="0">
              <a:cs typeface="Arial" charset="0"/>
            </a:endParaRPr>
          </a:p>
          <a:p>
            <a:pPr eaLnBrk="1" hangingPunct="1">
              <a:lnSpc>
                <a:spcPct val="80000"/>
              </a:lnSpc>
            </a:pPr>
            <a:r>
              <a:rPr lang="en-US" sz="2100" dirty="0" smtClean="0">
                <a:cs typeface="Arial" charset="0"/>
              </a:rPr>
              <a:t>Hospers, J. </a:t>
            </a:r>
            <a:r>
              <a:rPr lang="en-US" sz="2100" i="1" dirty="0" smtClean="0">
                <a:cs typeface="Arial" charset="0"/>
              </a:rPr>
              <a:t>An Introduction to Philosophical Analysis</a:t>
            </a:r>
            <a:r>
              <a:rPr lang="en-US" sz="2100" dirty="0" smtClean="0">
                <a:cs typeface="Arial" charset="0"/>
              </a:rPr>
              <a:t>, </a:t>
            </a:r>
            <a:r>
              <a:rPr lang="en-US" sz="2100" dirty="0" err="1" smtClean="0">
                <a:cs typeface="Arial" charset="0"/>
              </a:rPr>
              <a:t>fjärde</a:t>
            </a:r>
            <a:r>
              <a:rPr lang="en-US" sz="2100" dirty="0" smtClean="0">
                <a:cs typeface="Arial" charset="0"/>
              </a:rPr>
              <a:t> </a:t>
            </a:r>
            <a:r>
              <a:rPr lang="en-US" sz="2100" dirty="0" err="1" smtClean="0">
                <a:cs typeface="Arial" charset="0"/>
              </a:rPr>
              <a:t>upplagan</a:t>
            </a:r>
            <a:r>
              <a:rPr lang="en-US" sz="2100" dirty="0" smtClean="0">
                <a:cs typeface="Arial" charset="0"/>
              </a:rPr>
              <a:t>, </a:t>
            </a:r>
            <a:r>
              <a:rPr lang="en-US" sz="2100" dirty="0" err="1" smtClean="0">
                <a:cs typeface="Arial" charset="0"/>
              </a:rPr>
              <a:t>Routledge</a:t>
            </a:r>
            <a:r>
              <a:rPr lang="en-US" sz="2100" dirty="0" smtClean="0">
                <a:cs typeface="Arial" charset="0"/>
              </a:rPr>
              <a:t>, </a:t>
            </a:r>
            <a:r>
              <a:rPr lang="en-US" sz="2100" dirty="0" err="1" smtClean="0">
                <a:cs typeface="Arial" charset="0"/>
              </a:rPr>
              <a:t>kapitel</a:t>
            </a:r>
            <a:r>
              <a:rPr lang="en-US" sz="2100" dirty="0" smtClean="0">
                <a:cs typeface="Arial" charset="0"/>
              </a:rPr>
              <a:t> 1-2.</a:t>
            </a:r>
          </a:p>
          <a:p>
            <a:pPr eaLnBrk="1" hangingPunct="1">
              <a:lnSpc>
                <a:spcPct val="80000"/>
              </a:lnSpc>
              <a:buFontTx/>
              <a:buNone/>
            </a:pPr>
            <a:endParaRPr lang="en-US" sz="2100" dirty="0" smtClean="0">
              <a:cs typeface="Arial" charset="0"/>
            </a:endParaRPr>
          </a:p>
          <a:p>
            <a:pPr eaLnBrk="1" hangingPunct="1">
              <a:lnSpc>
                <a:spcPct val="80000"/>
              </a:lnSpc>
              <a:buFontTx/>
              <a:buNone/>
            </a:pPr>
            <a:r>
              <a:rPr lang="en-US" sz="2100" dirty="0" smtClean="0">
                <a:cs typeface="Arial" charset="0"/>
              </a:rPr>
              <a:t>	</a:t>
            </a:r>
          </a:p>
          <a:p>
            <a:pPr eaLnBrk="1" hangingPunct="1">
              <a:lnSpc>
                <a:spcPct val="80000"/>
              </a:lnSpc>
              <a:buFontTx/>
              <a:buNone/>
            </a:pPr>
            <a:endParaRPr lang="en-US" sz="2100" dirty="0" smtClean="0">
              <a:cs typeface="Arial" charset="0"/>
            </a:endParaRPr>
          </a:p>
          <a:p>
            <a:pPr eaLnBrk="1" hangingPunct="1">
              <a:lnSpc>
                <a:spcPct val="80000"/>
              </a:lnSpc>
            </a:pPr>
            <a:r>
              <a:rPr lang="en-US" sz="2100" dirty="0" smtClean="0">
                <a:cs typeface="Arial" charset="0"/>
              </a:rPr>
              <a:t>Ni </a:t>
            </a:r>
            <a:r>
              <a:rPr lang="en-US" sz="2100" dirty="0" err="1" smtClean="0">
                <a:cs typeface="Arial" charset="0"/>
              </a:rPr>
              <a:t>förväntas</a:t>
            </a:r>
            <a:r>
              <a:rPr lang="en-US" sz="2100" dirty="0" smtClean="0">
                <a:cs typeface="Arial" charset="0"/>
              </a:rPr>
              <a:t> </a:t>
            </a:r>
            <a:r>
              <a:rPr lang="en-US" sz="2100" dirty="0" err="1" smtClean="0">
                <a:cs typeface="Arial" charset="0"/>
              </a:rPr>
              <a:t>även</a:t>
            </a:r>
            <a:r>
              <a:rPr lang="en-US" sz="2100" dirty="0" smtClean="0">
                <a:cs typeface="Arial" charset="0"/>
              </a:rPr>
              <a:t> </a:t>
            </a:r>
            <a:r>
              <a:rPr lang="en-US" sz="2100" dirty="0" err="1" smtClean="0">
                <a:cs typeface="Arial" charset="0"/>
              </a:rPr>
              <a:t>läsa</a:t>
            </a:r>
            <a:r>
              <a:rPr lang="en-US" sz="2100" dirty="0" smtClean="0">
                <a:cs typeface="Arial" charset="0"/>
              </a:rPr>
              <a:t> </a:t>
            </a:r>
            <a:r>
              <a:rPr lang="en-US" sz="2100" dirty="0" err="1" smtClean="0">
                <a:cs typeface="Arial" charset="0"/>
              </a:rPr>
              <a:t>igenom</a:t>
            </a:r>
            <a:r>
              <a:rPr lang="en-US" sz="2100" dirty="0" smtClean="0">
                <a:cs typeface="Arial" charset="0"/>
              </a:rPr>
              <a:t> de </a:t>
            </a:r>
            <a:r>
              <a:rPr lang="en-US" sz="2100" dirty="0" err="1" smtClean="0">
                <a:cs typeface="Arial" charset="0"/>
              </a:rPr>
              <a:t>föreläsningsanteckningar</a:t>
            </a:r>
            <a:r>
              <a:rPr lang="en-US" sz="2100" dirty="0" smtClean="0">
                <a:cs typeface="Arial" charset="0"/>
              </a:rPr>
              <a:t> </a:t>
            </a:r>
            <a:r>
              <a:rPr lang="en-US" sz="2100" dirty="0" err="1" smtClean="0">
                <a:cs typeface="Arial" charset="0"/>
              </a:rPr>
              <a:t>som</a:t>
            </a:r>
            <a:r>
              <a:rPr lang="en-US" sz="2100" dirty="0" smtClean="0">
                <a:cs typeface="Arial" charset="0"/>
              </a:rPr>
              <a:t> </a:t>
            </a:r>
            <a:r>
              <a:rPr lang="en-US" sz="2100" dirty="0" err="1" smtClean="0">
                <a:cs typeface="Arial" charset="0"/>
              </a:rPr>
              <a:t>läggs</a:t>
            </a:r>
            <a:r>
              <a:rPr lang="en-US" sz="2100" dirty="0" smtClean="0">
                <a:cs typeface="Arial" charset="0"/>
              </a:rPr>
              <a:t> </a:t>
            </a:r>
            <a:r>
              <a:rPr lang="en-US" sz="2100" dirty="0" err="1" smtClean="0">
                <a:cs typeface="Arial" charset="0"/>
              </a:rPr>
              <a:t>upp</a:t>
            </a:r>
            <a:r>
              <a:rPr lang="en-US" sz="2100" dirty="0" smtClean="0">
                <a:cs typeface="Arial" charset="0"/>
              </a:rPr>
              <a:t> </a:t>
            </a:r>
            <a:r>
              <a:rPr lang="en-US" sz="2100" dirty="0" err="1" smtClean="0">
                <a:cs typeface="Arial" charset="0"/>
              </a:rPr>
              <a:t>på</a:t>
            </a:r>
            <a:r>
              <a:rPr lang="en-US" sz="2100" dirty="0" smtClean="0">
                <a:cs typeface="Arial" charset="0"/>
              </a:rPr>
              <a:t> </a:t>
            </a:r>
            <a:r>
              <a:rPr lang="en-US" sz="2100" dirty="0" err="1" smtClean="0">
                <a:cs typeface="Arial" charset="0"/>
              </a:rPr>
              <a:t>nätet</a:t>
            </a:r>
            <a:r>
              <a:rPr lang="en-US" sz="2100" dirty="0" smtClean="0">
                <a:cs typeface="Arial" charset="0"/>
              </a:rPr>
              <a:t> </a:t>
            </a:r>
            <a:r>
              <a:rPr lang="en-US" sz="2100" dirty="0" err="1" smtClean="0">
                <a:cs typeface="Arial" charset="0"/>
              </a:rPr>
              <a:t>efter</a:t>
            </a:r>
            <a:r>
              <a:rPr lang="en-US" sz="2100" dirty="0" smtClean="0">
                <a:cs typeface="Arial" charset="0"/>
              </a:rPr>
              <a:t> </a:t>
            </a:r>
            <a:r>
              <a:rPr lang="en-US" sz="2100" dirty="0" err="1" smtClean="0">
                <a:cs typeface="Arial" charset="0"/>
              </a:rPr>
              <a:t>varje</a:t>
            </a:r>
            <a:r>
              <a:rPr lang="en-US" sz="2100" dirty="0" smtClean="0">
                <a:cs typeface="Arial" charset="0"/>
              </a:rPr>
              <a:t> </a:t>
            </a:r>
            <a:r>
              <a:rPr lang="en-US" sz="2100" dirty="0" err="1" smtClean="0">
                <a:cs typeface="Arial" charset="0"/>
              </a:rPr>
              <a:t>föreläsning</a:t>
            </a:r>
            <a:r>
              <a:rPr lang="en-US" sz="2100" dirty="0" smtClean="0">
                <a:cs typeface="Arial" charset="0"/>
              </a:rPr>
              <a:t>. </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sv-SE" sz="4000" smtClean="0">
                <a:solidFill>
                  <a:srgbClr val="FF3300"/>
                </a:solidFill>
              </a:rPr>
              <a:t>Kurslitteraturen och föreläsningarna</a:t>
            </a:r>
            <a:endParaRPr lang="en-US" sz="4000" smtClean="0">
              <a:solidFill>
                <a:srgbClr val="FF3300"/>
              </a:solidFill>
            </a:endParaRPr>
          </a:p>
        </p:txBody>
      </p:sp>
      <p:sp>
        <p:nvSpPr>
          <p:cNvPr id="43011" name="Rectangle 3"/>
          <p:cNvSpPr>
            <a:spLocks noGrp="1" noChangeArrowheads="1"/>
          </p:cNvSpPr>
          <p:nvPr>
            <p:ph type="body" idx="1"/>
          </p:nvPr>
        </p:nvSpPr>
        <p:spPr/>
        <p:txBody>
          <a:bodyPr/>
          <a:lstStyle/>
          <a:p>
            <a:r>
              <a:rPr lang="sv-SE" dirty="0" smtClean="0"/>
              <a:t>21/2 och 23/2:</a:t>
            </a:r>
          </a:p>
          <a:p>
            <a:pPr>
              <a:buFontTx/>
              <a:buNone/>
            </a:pPr>
            <a:r>
              <a:rPr lang="sv-SE" dirty="0" err="1" smtClean="0"/>
              <a:t>Föllesdal</a:t>
            </a:r>
            <a:r>
              <a:rPr lang="sv-SE" dirty="0" smtClean="0"/>
              <a:t> kapitel 9-10 (utom §§ 60-62)</a:t>
            </a:r>
          </a:p>
          <a:p>
            <a:pPr>
              <a:buFontTx/>
              <a:buNone/>
            </a:pPr>
            <a:r>
              <a:rPr lang="sv-SE" dirty="0" err="1" smtClean="0"/>
              <a:t>Baggini</a:t>
            </a:r>
            <a:r>
              <a:rPr lang="sv-SE" dirty="0" smtClean="0"/>
              <a:t> speciellt kapitel 1.</a:t>
            </a:r>
          </a:p>
          <a:p>
            <a:pPr>
              <a:buFontTx/>
              <a:buNone/>
            </a:pPr>
            <a:endParaRPr lang="sv-SE" dirty="0" smtClean="0"/>
          </a:p>
          <a:p>
            <a:r>
              <a:rPr lang="sv-SE" dirty="0" smtClean="0"/>
              <a:t>28/2, 2/3 och </a:t>
            </a:r>
            <a:r>
              <a:rPr lang="sv-SE" dirty="0"/>
              <a:t>6</a:t>
            </a:r>
            <a:r>
              <a:rPr lang="sv-SE" dirty="0" smtClean="0"/>
              <a:t>/3:</a:t>
            </a:r>
          </a:p>
          <a:p>
            <a:pPr>
              <a:buFontTx/>
              <a:buNone/>
            </a:pPr>
            <a:r>
              <a:rPr lang="sv-SE" dirty="0" err="1" smtClean="0"/>
              <a:t>Föllesdal</a:t>
            </a:r>
            <a:r>
              <a:rPr lang="sv-SE" dirty="0" smtClean="0"/>
              <a:t> kapitel 7-8 samt kap. 10 §§ 60-61</a:t>
            </a:r>
          </a:p>
          <a:p>
            <a:pPr>
              <a:buFontTx/>
              <a:buNone/>
            </a:pPr>
            <a:r>
              <a:rPr lang="sv-SE" dirty="0" err="1" smtClean="0"/>
              <a:t>Baggini</a:t>
            </a:r>
            <a:r>
              <a:rPr lang="sv-SE" dirty="0" smtClean="0"/>
              <a:t> speciellt kapitel 2-3.</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sv-SE" smtClean="0">
                <a:solidFill>
                  <a:srgbClr val="FF3300"/>
                </a:solidFill>
              </a:rPr>
              <a:t>Seminarierna</a:t>
            </a:r>
            <a:endParaRPr lang="en-US" smtClean="0">
              <a:solidFill>
                <a:srgbClr val="FF3300"/>
              </a:solidFill>
            </a:endParaRPr>
          </a:p>
        </p:txBody>
      </p:sp>
      <p:sp>
        <p:nvSpPr>
          <p:cNvPr id="40963" name="Rectangle 3"/>
          <p:cNvSpPr>
            <a:spLocks noGrp="1" noChangeArrowheads="1"/>
          </p:cNvSpPr>
          <p:nvPr>
            <p:ph type="body" idx="1"/>
          </p:nvPr>
        </p:nvSpPr>
        <p:spPr/>
        <p:txBody>
          <a:bodyPr/>
          <a:lstStyle/>
          <a:p>
            <a:r>
              <a:rPr lang="en-US" sz="2800" dirty="0" err="1" smtClean="0"/>
              <a:t>Studenter</a:t>
            </a:r>
            <a:r>
              <a:rPr lang="en-US" sz="2800" dirty="0" smtClean="0"/>
              <a:t> </a:t>
            </a:r>
            <a:r>
              <a:rPr lang="en-US" sz="2800" dirty="0" err="1" smtClean="0"/>
              <a:t>födda</a:t>
            </a:r>
            <a:r>
              <a:rPr lang="en-US" sz="2800" dirty="0" smtClean="0"/>
              <a:t> </a:t>
            </a:r>
            <a:r>
              <a:rPr lang="en-US" sz="2800" dirty="0" err="1" smtClean="0"/>
              <a:t>udda</a:t>
            </a:r>
            <a:r>
              <a:rPr lang="en-US" sz="2800" dirty="0" smtClean="0"/>
              <a:t> datum </a:t>
            </a:r>
            <a:r>
              <a:rPr lang="en-US" sz="2800" dirty="0" err="1" smtClean="0"/>
              <a:t>tillhör</a:t>
            </a:r>
            <a:r>
              <a:rPr lang="en-US" sz="2800" dirty="0" smtClean="0"/>
              <a:t> </a:t>
            </a:r>
            <a:r>
              <a:rPr lang="en-US" sz="2800" dirty="0" err="1" smtClean="0">
                <a:solidFill>
                  <a:srgbClr val="0033CC"/>
                </a:solidFill>
              </a:rPr>
              <a:t>grupp</a:t>
            </a:r>
            <a:r>
              <a:rPr lang="en-US" sz="2800" dirty="0" smtClean="0">
                <a:solidFill>
                  <a:srgbClr val="0033CC"/>
                </a:solidFill>
              </a:rPr>
              <a:t> A</a:t>
            </a:r>
            <a:r>
              <a:rPr lang="en-US" sz="2800" dirty="0" smtClean="0"/>
              <a:t>. </a:t>
            </a:r>
            <a:r>
              <a:rPr lang="en-US" sz="2800" dirty="0" err="1" smtClean="0"/>
              <a:t>Studenter</a:t>
            </a:r>
            <a:r>
              <a:rPr lang="en-US" sz="2800" dirty="0" smtClean="0"/>
              <a:t> </a:t>
            </a:r>
            <a:r>
              <a:rPr lang="en-US" sz="2800" dirty="0" err="1" smtClean="0"/>
              <a:t>födda</a:t>
            </a:r>
            <a:r>
              <a:rPr lang="en-US" sz="2800" dirty="0" smtClean="0"/>
              <a:t> </a:t>
            </a:r>
            <a:r>
              <a:rPr lang="en-US" sz="2800" dirty="0" err="1" smtClean="0"/>
              <a:t>jämnt</a:t>
            </a:r>
            <a:r>
              <a:rPr lang="en-US" sz="2800" dirty="0" smtClean="0"/>
              <a:t> datum </a:t>
            </a:r>
            <a:r>
              <a:rPr lang="en-US" sz="2800" dirty="0" err="1" smtClean="0"/>
              <a:t>tillhör</a:t>
            </a:r>
            <a:r>
              <a:rPr lang="en-US" sz="2800" dirty="0" smtClean="0"/>
              <a:t> </a:t>
            </a:r>
            <a:r>
              <a:rPr lang="en-US" sz="2800" dirty="0" err="1" smtClean="0">
                <a:solidFill>
                  <a:srgbClr val="0033CC"/>
                </a:solidFill>
              </a:rPr>
              <a:t>grupp</a:t>
            </a:r>
            <a:r>
              <a:rPr lang="en-US" sz="2800" dirty="0" smtClean="0">
                <a:solidFill>
                  <a:srgbClr val="0033CC"/>
                </a:solidFill>
              </a:rPr>
              <a:t> B</a:t>
            </a:r>
            <a:r>
              <a:rPr lang="en-US" sz="2800" dirty="0" smtClean="0"/>
              <a:t>.</a:t>
            </a:r>
            <a:br>
              <a:rPr lang="en-US" sz="2800" dirty="0" smtClean="0"/>
            </a:br>
            <a:endParaRPr lang="en-US" sz="2800" dirty="0" smtClean="0"/>
          </a:p>
          <a:p>
            <a:pPr>
              <a:buFontTx/>
              <a:buNone/>
            </a:pPr>
            <a:r>
              <a:rPr lang="en-US" sz="2800" dirty="0" smtClean="0"/>
              <a:t>1) Till </a:t>
            </a:r>
            <a:r>
              <a:rPr lang="en-US" sz="2800" dirty="0" err="1" smtClean="0"/>
              <a:t>det</a:t>
            </a:r>
            <a:r>
              <a:rPr lang="en-US" sz="2800" dirty="0" smtClean="0"/>
              <a:t> </a:t>
            </a:r>
            <a:r>
              <a:rPr lang="en-US" sz="2800" dirty="0" err="1" smtClean="0"/>
              <a:t>första</a:t>
            </a:r>
            <a:r>
              <a:rPr lang="en-US" sz="2800" dirty="0" smtClean="0"/>
              <a:t> </a:t>
            </a:r>
            <a:r>
              <a:rPr lang="en-US" sz="2800" dirty="0" err="1" smtClean="0"/>
              <a:t>seminariet</a:t>
            </a:r>
            <a:r>
              <a:rPr lang="en-US" sz="2800" dirty="0" smtClean="0"/>
              <a:t> (27/2) </a:t>
            </a:r>
            <a:r>
              <a:rPr lang="en-US" sz="2800" dirty="0" err="1" smtClean="0"/>
              <a:t>skall</a:t>
            </a:r>
            <a:r>
              <a:rPr lang="en-US" sz="2800" dirty="0" smtClean="0"/>
              <a:t> </a:t>
            </a:r>
            <a:r>
              <a:rPr lang="en-US" sz="2800" dirty="0" err="1" smtClean="0"/>
              <a:t>ni</a:t>
            </a:r>
            <a:r>
              <a:rPr lang="en-US" sz="2800" dirty="0" smtClean="0"/>
              <a:t> ha </a:t>
            </a:r>
            <a:r>
              <a:rPr lang="en-US" sz="2800" dirty="0" err="1" smtClean="0"/>
              <a:t>läst</a:t>
            </a:r>
            <a:r>
              <a:rPr lang="en-US" sz="2800" dirty="0" smtClean="0"/>
              <a:t> Hospers </a:t>
            </a:r>
            <a:r>
              <a:rPr lang="en-US" sz="2800" dirty="0" err="1" smtClean="0"/>
              <a:t>kap</a:t>
            </a:r>
            <a:r>
              <a:rPr lang="en-US" sz="2800" dirty="0" smtClean="0"/>
              <a:t>. 1, </a:t>
            </a:r>
            <a:r>
              <a:rPr lang="en-US" sz="2800" dirty="0" err="1" smtClean="0"/>
              <a:t>Föllesdal</a:t>
            </a:r>
            <a:r>
              <a:rPr lang="en-US" sz="2800" dirty="0" smtClean="0"/>
              <a:t> § 62, </a:t>
            </a:r>
            <a:r>
              <a:rPr lang="en-US" sz="2800" dirty="0" err="1" smtClean="0"/>
              <a:t>och</a:t>
            </a:r>
            <a:r>
              <a:rPr lang="en-US" sz="2800" dirty="0" smtClean="0"/>
              <a:t> </a:t>
            </a:r>
            <a:r>
              <a:rPr lang="en-US" sz="2800" dirty="0" err="1" smtClean="0"/>
              <a:t>Baggini</a:t>
            </a:r>
            <a:r>
              <a:rPr lang="en-US" sz="2800" dirty="0" smtClean="0"/>
              <a:t> &amp; </a:t>
            </a:r>
            <a:r>
              <a:rPr lang="en-US" sz="2800" dirty="0" err="1" smtClean="0"/>
              <a:t>Fosl</a:t>
            </a:r>
            <a:r>
              <a:rPr lang="en-US" sz="2800" dirty="0" smtClean="0"/>
              <a:t> </a:t>
            </a:r>
            <a:r>
              <a:rPr lang="en-US" sz="2800" dirty="0" err="1" smtClean="0"/>
              <a:t>kap</a:t>
            </a:r>
            <a:r>
              <a:rPr lang="en-US" sz="2800" dirty="0" smtClean="0"/>
              <a:t>. 1.10. (</a:t>
            </a:r>
            <a:r>
              <a:rPr lang="en-US" sz="2800" dirty="0" err="1" smtClean="0"/>
              <a:t>dvs</a:t>
            </a:r>
            <a:r>
              <a:rPr lang="en-US" sz="2800" dirty="0" smtClean="0"/>
              <a:t>. </a:t>
            </a:r>
            <a:r>
              <a:rPr lang="en-US" sz="2800" dirty="0" err="1" smtClean="0"/>
              <a:t>avsnitten</a:t>
            </a:r>
            <a:r>
              <a:rPr lang="en-US" sz="2800" dirty="0" smtClean="0"/>
              <a:t> </a:t>
            </a:r>
            <a:r>
              <a:rPr lang="en-US" sz="2800" dirty="0" err="1" smtClean="0"/>
              <a:t>om</a:t>
            </a:r>
            <a:r>
              <a:rPr lang="en-US" sz="2800" dirty="0" smtClean="0"/>
              <a:t> </a:t>
            </a:r>
            <a:r>
              <a:rPr lang="en-US" sz="2800" dirty="0" err="1" smtClean="0"/>
              <a:t>definitioner</a:t>
            </a:r>
            <a:r>
              <a:rPr lang="en-US" sz="2800" dirty="0" smtClean="0"/>
              <a:t>).</a:t>
            </a:r>
          </a:p>
          <a:p>
            <a:pPr>
              <a:buFontTx/>
              <a:buNone/>
            </a:pPr>
            <a:r>
              <a:rPr lang="en-US" sz="2800" dirty="0" smtClean="0"/>
              <a:t>2) Till </a:t>
            </a:r>
            <a:r>
              <a:rPr lang="en-US" sz="2800" dirty="0" err="1" smtClean="0"/>
              <a:t>det</a:t>
            </a:r>
            <a:r>
              <a:rPr lang="en-US" sz="2800" dirty="0" smtClean="0"/>
              <a:t> </a:t>
            </a:r>
            <a:r>
              <a:rPr lang="en-US" sz="2800" dirty="0" err="1" smtClean="0"/>
              <a:t>andra</a:t>
            </a:r>
            <a:r>
              <a:rPr lang="en-US" sz="2800" dirty="0" smtClean="0"/>
              <a:t> </a:t>
            </a:r>
            <a:r>
              <a:rPr lang="en-US" sz="2800" dirty="0" err="1" smtClean="0"/>
              <a:t>seminariet</a:t>
            </a:r>
            <a:r>
              <a:rPr lang="en-US" sz="2800" dirty="0" smtClean="0"/>
              <a:t> (3/3): Hospers </a:t>
            </a:r>
            <a:r>
              <a:rPr lang="en-US" sz="2800" dirty="0" err="1" smtClean="0"/>
              <a:t>kap</a:t>
            </a:r>
            <a:r>
              <a:rPr lang="en-US" sz="2800" dirty="0" smtClean="0"/>
              <a:t>. 2 (</a:t>
            </a:r>
            <a:r>
              <a:rPr lang="en-US" sz="2800" dirty="0" err="1" smtClean="0"/>
              <a:t>kunskapsteori</a:t>
            </a:r>
            <a:r>
              <a:rPr lang="en-US" sz="2800" dirty="0" smtClean="0"/>
              <a:t>).</a:t>
            </a:r>
          </a:p>
          <a:p>
            <a:pPr>
              <a:buFontTx/>
              <a:buNone/>
            </a:pPr>
            <a:r>
              <a:rPr lang="sv-SE" sz="2800" dirty="0" smtClean="0"/>
              <a:t>3) Tredje seminariet (7/3): all kurslitteratur.</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sv-SE" smtClean="0">
                <a:solidFill>
                  <a:srgbClr val="FF3300"/>
                </a:solidFill>
              </a:rPr>
              <a:t>Seminarierna</a:t>
            </a:r>
            <a:endParaRPr lang="en-US" smtClean="0">
              <a:solidFill>
                <a:srgbClr val="FF3300"/>
              </a:solidFill>
            </a:endParaRPr>
          </a:p>
        </p:txBody>
      </p:sp>
      <p:sp>
        <p:nvSpPr>
          <p:cNvPr id="53251" name="Rectangle 3"/>
          <p:cNvSpPr>
            <a:spLocks noGrp="1" noChangeArrowheads="1"/>
          </p:cNvSpPr>
          <p:nvPr>
            <p:ph type="body" idx="1"/>
          </p:nvPr>
        </p:nvSpPr>
        <p:spPr/>
        <p:txBody>
          <a:bodyPr/>
          <a:lstStyle/>
          <a:p>
            <a:r>
              <a:rPr lang="sv-SE" smtClean="0"/>
              <a:t>Ta alltid med er aktuell litteratur till seminarierna.</a:t>
            </a:r>
          </a:p>
          <a:p>
            <a:r>
              <a:rPr lang="sv-SE" smtClean="0"/>
              <a:t>Var beredda på att diskutera innehållet!</a:t>
            </a:r>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sv-SE" smtClean="0">
                <a:solidFill>
                  <a:srgbClr val="FF3300"/>
                </a:solidFill>
              </a:rPr>
              <a:t>Tentamen</a:t>
            </a:r>
            <a:endParaRPr lang="en-US" smtClean="0">
              <a:solidFill>
                <a:srgbClr val="FF3300"/>
              </a:solidFill>
            </a:endParaRPr>
          </a:p>
        </p:txBody>
      </p:sp>
      <p:sp>
        <p:nvSpPr>
          <p:cNvPr id="45059" name="Rectangle 3"/>
          <p:cNvSpPr>
            <a:spLocks noGrp="1" noChangeArrowheads="1"/>
          </p:cNvSpPr>
          <p:nvPr>
            <p:ph type="body" idx="1"/>
          </p:nvPr>
        </p:nvSpPr>
        <p:spPr>
          <a:xfrm>
            <a:off x="457200" y="1600200"/>
            <a:ext cx="8363272" cy="4997152"/>
          </a:xfrm>
        </p:spPr>
        <p:txBody>
          <a:bodyPr/>
          <a:lstStyle/>
          <a:p>
            <a:r>
              <a:rPr lang="sv-SE" dirty="0" smtClean="0">
                <a:solidFill>
                  <a:srgbClr val="008000"/>
                </a:solidFill>
              </a:rPr>
              <a:t>Ordinarie tentamen</a:t>
            </a:r>
            <a:r>
              <a:rPr lang="sv-SE" dirty="0" smtClean="0"/>
              <a:t>: måndagen den 20e mars, kl. 8-12, MA 10A-F (Sölvegatan. 20).</a:t>
            </a:r>
          </a:p>
          <a:p>
            <a:endParaRPr lang="sv-SE" dirty="0" smtClean="0"/>
          </a:p>
          <a:p>
            <a:r>
              <a:rPr lang="sv-SE" dirty="0" smtClean="0"/>
              <a:t>Omtentamen: torsdagen den 27e april, kl. 8-12, LUX: B152 och B251 (anmäl er 1 vecka i förväg!)</a:t>
            </a:r>
          </a:p>
          <a:p>
            <a:endParaRPr lang="sv-SE" dirty="0" smtClean="0"/>
          </a:p>
          <a:p>
            <a:r>
              <a:rPr lang="sv-SE" dirty="0" smtClean="0"/>
              <a:t>Uppsamlingstentamen: 16e augusti (anmäl er 1 vecka i förväg!).</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ubrik 1"/>
          <p:cNvSpPr>
            <a:spLocks noGrp="1"/>
          </p:cNvSpPr>
          <p:nvPr>
            <p:ph type="title"/>
          </p:nvPr>
        </p:nvSpPr>
        <p:spPr/>
        <p:txBody>
          <a:bodyPr/>
          <a:lstStyle/>
          <a:p>
            <a:r>
              <a:rPr lang="sv-SE" sz="4000" smtClean="0">
                <a:solidFill>
                  <a:srgbClr val="FF3300"/>
                </a:solidFill>
              </a:rPr>
              <a:t>Dagens ämne: Grundläggande argumentationsanalys I</a:t>
            </a:r>
            <a:endParaRPr lang="en-US" sz="4000" smtClean="0">
              <a:solidFill>
                <a:srgbClr val="FF3300"/>
              </a:solidFill>
            </a:endParaRPr>
          </a:p>
        </p:txBody>
      </p:sp>
      <p:pic>
        <p:nvPicPr>
          <p:cNvPr id="5123" name="Platshållare för innehåll 3" descr="Tennieldumdee.jpg"/>
          <p:cNvPicPr>
            <a:picLocks noGrp="1" noChangeAspect="1"/>
          </p:cNvPicPr>
          <p:nvPr>
            <p:ph idx="1"/>
          </p:nvPr>
        </p:nvPicPr>
        <p:blipFill>
          <a:blip r:embed="rId2" cstate="print"/>
          <a:srcRect/>
          <a:stretch>
            <a:fillRect/>
          </a:stretch>
        </p:blipFill>
        <p:spPr>
          <a:xfrm>
            <a:off x="3357563" y="1643063"/>
            <a:ext cx="1828800" cy="1466850"/>
          </a:xfrm>
        </p:spPr>
      </p:pic>
      <p:sp>
        <p:nvSpPr>
          <p:cNvPr id="5124" name="textruta 4"/>
          <p:cNvSpPr txBox="1">
            <a:spLocks noChangeArrowheads="1"/>
          </p:cNvSpPr>
          <p:nvPr/>
        </p:nvSpPr>
        <p:spPr bwMode="auto">
          <a:xfrm>
            <a:off x="714375" y="3429000"/>
            <a:ext cx="7715250" cy="830263"/>
          </a:xfrm>
          <a:prstGeom prst="rect">
            <a:avLst/>
          </a:prstGeom>
          <a:noFill/>
          <a:ln w="9525">
            <a:noFill/>
            <a:miter lim="800000"/>
            <a:headEnd/>
            <a:tailEnd/>
          </a:ln>
        </p:spPr>
        <p:txBody>
          <a:bodyPr>
            <a:spAutoFit/>
          </a:bodyPr>
          <a:lstStyle/>
          <a:p>
            <a:pPr algn="just"/>
            <a:r>
              <a:rPr lang="sv-SE" sz="1600"/>
              <a:t>’I know what you are thinking about’, said Tweedledum: ’but it isn’t so, nohow.’</a:t>
            </a:r>
          </a:p>
          <a:p>
            <a:pPr algn="just"/>
            <a:r>
              <a:rPr lang="sv-SE" sz="1600"/>
              <a:t>’Contrairiwise,’ continued Tweedledee, ’if it was so, it might be; and if it were so, it would be: but as it isn’t, it ain’t. That’s logic.</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formgivn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formgiv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formgiv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formgiv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formgiv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formgiv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formgiv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3999</TotalTime>
  <Words>597</Words>
  <Application>Microsoft Macintosh PowerPoint</Application>
  <PresentationFormat>Bildspel på skärmen (4:3)</PresentationFormat>
  <Paragraphs>313</Paragraphs>
  <Slides>38</Slides>
  <Notes>0</Notes>
  <HiddenSlides>0</HiddenSlides>
  <MMClips>0</MMClips>
  <ScaleCrop>false</ScaleCrop>
  <HeadingPairs>
    <vt:vector size="4" baseType="variant">
      <vt:variant>
        <vt:lpstr>Tema</vt:lpstr>
      </vt:variant>
      <vt:variant>
        <vt:i4>1</vt:i4>
      </vt:variant>
      <vt:variant>
        <vt:lpstr>Bildrubriker</vt:lpstr>
      </vt:variant>
      <vt:variant>
        <vt:i4>38</vt:i4>
      </vt:variant>
    </vt:vector>
  </HeadingPairs>
  <TitlesOfParts>
    <vt:vector size="39" baseType="lpstr">
      <vt:lpstr>Standardformgivning</vt:lpstr>
      <vt:lpstr>FTEA12:2  Filosofisk metod  </vt:lpstr>
      <vt:lpstr>Dagens upplägg</vt:lpstr>
      <vt:lpstr>Övergripande om kursen</vt:lpstr>
      <vt:lpstr>Kurslitteraturen</vt:lpstr>
      <vt:lpstr>Kurslitteraturen och föreläsningarna</vt:lpstr>
      <vt:lpstr>Seminarierna</vt:lpstr>
      <vt:lpstr>Seminarierna</vt:lpstr>
      <vt:lpstr>Tentamen</vt:lpstr>
      <vt:lpstr>Dagens ämne: Grundläggande argumentationsanalys I</vt:lpstr>
      <vt:lpstr>PowerPoint-presentation</vt:lpstr>
      <vt:lpstr>Vad innebär det att filosofera?</vt:lpstr>
      <vt:lpstr>Filosofins huvudmål</vt:lpstr>
      <vt:lpstr>Jämför filosofin med retoriken</vt:lpstr>
      <vt:lpstr>Vad är ett argument?</vt:lpstr>
      <vt:lpstr>Ett argument är ett aktivt sammanlänkande av påståenden</vt:lpstr>
      <vt:lpstr>Slutledningsindikatorer</vt:lpstr>
      <vt:lpstr>Uteslutna premisser och avsaknad av indikatorer</vt:lpstr>
      <vt:lpstr>Övning</vt:lpstr>
      <vt:lpstr>Logisk styrka</vt:lpstr>
      <vt:lpstr>PowerPoint-presentation</vt:lpstr>
      <vt:lpstr>PowerPoint-presentation</vt:lpstr>
      <vt:lpstr>Deduktiva argument</vt:lpstr>
      <vt:lpstr>Hur skiljer vi ett logiskt giltigt från ett logiskt ogiltigt  deduktivt argument?</vt:lpstr>
      <vt:lpstr>Exempel: alternativt argument med samma logiska form</vt:lpstr>
      <vt:lpstr>Övning</vt:lpstr>
      <vt:lpstr>Logiskt giltiga/ogiltiga deduktiva argument och sanning</vt:lpstr>
      <vt:lpstr>Ett logiskt giltigt deduktivt argument kan dock angripas på så sätt att dess premisser angrips…</vt:lpstr>
      <vt:lpstr>Ett induktivt argument kan aldrig mäta sig i styrka  med ett logiskt giltigt deduktivt argument</vt:lpstr>
      <vt:lpstr>Hur skiljer vi ett deduktivt från ett induktivt argument?</vt:lpstr>
      <vt:lpstr>Hur vet vi vad som ”hävdas”?</vt:lpstr>
      <vt:lpstr>Övning</vt:lpstr>
      <vt:lpstr>Vad hör ihop med vad?</vt:lpstr>
      <vt:lpstr>Sundhet</vt:lpstr>
      <vt:lpstr>PowerPoint-presentation</vt:lpstr>
      <vt:lpstr>Sammanfattningsvis: håll reda på följande begrepp</vt:lpstr>
      <vt:lpstr>   Att diskutera</vt:lpstr>
      <vt:lpstr>Att diskutera</vt:lpstr>
      <vt:lpstr>Övning</vt:lpstr>
    </vt:vector>
  </TitlesOfParts>
  <Company>Lunds universitet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FTEA11:2  Filosofisk metod</dc:title>
  <dc:creator>Anna-Sofia Maurin</dc:creator>
  <cp:lastModifiedBy>Robin Stenwall</cp:lastModifiedBy>
  <cp:revision>110</cp:revision>
  <cp:lastPrinted>2017-02-20T14:35:16Z</cp:lastPrinted>
  <dcterms:created xsi:type="dcterms:W3CDTF">2007-10-05T14:07:08Z</dcterms:created>
  <dcterms:modified xsi:type="dcterms:W3CDTF">2017-02-20T15:11:22Z</dcterms:modified>
</cp:coreProperties>
</file>