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0" r:id="rId1"/>
  </p:sldMasterIdLst>
  <p:handoutMasterIdLst>
    <p:handoutMasterId r:id="rId25"/>
  </p:handoutMasterIdLst>
  <p:sldIdLst>
    <p:sldId id="257" r:id="rId2"/>
    <p:sldId id="258" r:id="rId3"/>
    <p:sldId id="259" r:id="rId4"/>
    <p:sldId id="260" r:id="rId5"/>
    <p:sldId id="261" r:id="rId6"/>
    <p:sldId id="262" r:id="rId7"/>
    <p:sldId id="263" r:id="rId8"/>
    <p:sldId id="264" r:id="rId9"/>
    <p:sldId id="276" r:id="rId10"/>
    <p:sldId id="265" r:id="rId11"/>
    <p:sldId id="266" r:id="rId12"/>
    <p:sldId id="267" r:id="rId13"/>
    <p:sldId id="268" r:id="rId14"/>
    <p:sldId id="277" r:id="rId15"/>
    <p:sldId id="269" r:id="rId16"/>
    <p:sldId id="270" r:id="rId17"/>
    <p:sldId id="271" r:id="rId18"/>
    <p:sldId id="278" r:id="rId19"/>
    <p:sldId id="272" r:id="rId20"/>
    <p:sldId id="273" r:id="rId21"/>
    <p:sldId id="274" r:id="rId22"/>
    <p:sldId id="275" r:id="rId23"/>
    <p:sldId id="279" r:id="rId24"/>
  </p:sldIdLst>
  <p:sldSz cx="9144000" cy="6858000" type="screen4x3"/>
  <p:notesSz cx="9144000" cy="6858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EBF7D57-3D2F-AD4D-BC35-B909FAC0594A}" type="datetimeFigureOut">
              <a:rPr lang="sv-SE" smtClean="0"/>
              <a:t>17-11-28</a:t>
            </a:fld>
            <a:endParaRPr lang="sv-SE"/>
          </a:p>
        </p:txBody>
      </p:sp>
      <p:sp>
        <p:nvSpPr>
          <p:cNvPr id="4" name="Platshållare för sidfot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6271D39-194C-A64E-92AC-EF5DA97D7CCF}" type="slidenum">
              <a:rPr lang="sv-SE" smtClean="0"/>
              <a:t>‹Nr.›</a:t>
            </a:fld>
            <a:endParaRPr lang="sv-SE"/>
          </a:p>
        </p:txBody>
      </p:sp>
    </p:spTree>
    <p:extLst>
      <p:ext uri="{BB962C8B-B14F-4D97-AF65-F5344CB8AC3E}">
        <p14:creationId xmlns:p14="http://schemas.microsoft.com/office/powerpoint/2010/main" val="8459271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‹Nr.›</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sv-SE" smtClean="0"/>
              <a:t>Klicka här för att ändra format</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dirty="0"/>
          </a:p>
        </p:txBody>
      </p:sp>
      <p:sp>
        <p:nvSpPr>
          <p:cNvPr id="4" name="Date Placeholder 3"/>
          <p:cNvSpPr>
            <a:spLocks noGrp="1"/>
          </p:cNvSpPr>
          <p:nvPr>
            <p:ph type="dt" sz="half" idx="10"/>
          </p:nvPr>
        </p:nvSpPr>
        <p:spPr/>
        <p:txBody>
          <a:bodyPr/>
          <a:lstStyle/>
          <a:p>
            <a:fld id="{92E0E16B-5A65-4A48-BAD3-03C658148572}" type="datetimeFigureOut">
              <a:rPr lang="sv-SE" smtClean="0"/>
              <a:t>17-11-28</a:t>
            </a:fld>
            <a:endParaRPr lang="sv-SE"/>
          </a:p>
        </p:txBody>
      </p:sp>
      <p:sp>
        <p:nvSpPr>
          <p:cNvPr id="5" name="Footer Placeholder 4"/>
          <p:cNvSpPr>
            <a:spLocks noGrp="1"/>
          </p:cNvSpPr>
          <p:nvPr>
            <p:ph type="ftr" sz="quarter" idx="11"/>
          </p:nvPr>
        </p:nvSpPr>
        <p:spPr/>
        <p:txBody>
          <a:body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92E0E16B-5A65-4A48-BAD3-03C658148572}" type="datetimeFigureOut">
              <a:rPr lang="sv-SE" smtClean="0"/>
              <a:t>17-11-28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sv-SE" smtClean="0"/>
              <a:t>Klicka här för att ändra format</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sv-SE" smtClean="0"/>
              <a:t>Klicka här för att ändra format</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3886124" y="6288741"/>
            <a:ext cx="1887537" cy="365125"/>
          </a:xfrm>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a:xfrm>
            <a:off x="5867399" y="6288741"/>
            <a:ext cx="2675965" cy="365125"/>
          </a:xfrm>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ed bildtext,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sv-SE" smtClean="0"/>
              <a:t>Klicka här för att ändra format</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381000" y="6288741"/>
            <a:ext cx="1865125" cy="365125"/>
          </a:xfrm>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a:xfrm>
            <a:off x="3325813" y="6288741"/>
            <a:ext cx="5217551" cy="365125"/>
          </a:xfrm>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ovanför bildtex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sv-SE" smtClean="0"/>
              <a:t>Klicka här för att ändra format</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Dra bilden till platshållaren eller klicka på ikonen för att lägga till den</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a:xfrm>
            <a:off x="381000" y="6288741"/>
            <a:ext cx="1865125" cy="365125"/>
          </a:xfrm>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a:xfrm>
            <a:off x="3325813" y="6288741"/>
            <a:ext cx="5217551" cy="365125"/>
          </a:xfrm>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sv-SE" smtClean="0"/>
              <a:t>Klicka här för att ändra format</a:t>
            </a:r>
            <a:endParaRPr/>
          </a:p>
        </p:txBody>
      </p:sp>
      <p:sp>
        <p:nvSpPr>
          <p:cNvPr id="3" name="Vertical Text Placeholder 2"/>
          <p:cNvSpPr>
            <a:spLocks noGrp="1"/>
          </p:cNvSpPr>
          <p:nvPr>
            <p:ph type="body" orient="vert" idx="1"/>
          </p:nvPr>
        </p:nvSpPr>
        <p:spPr/>
        <p:txBody>
          <a:bodyPr vert="eaVert"/>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92E0E16B-5A65-4A48-BAD3-03C658148572}" type="datetimeFigureOut">
              <a:rPr lang="sv-SE" smtClean="0"/>
              <a:t>17-11-28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sv-SE" smtClean="0"/>
              <a:t>Klicka här för att ändra format</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92E0E16B-5A65-4A48-BAD3-03C658148572}" type="datetimeFigureOut">
              <a:rPr lang="sv-SE" smtClean="0"/>
              <a:t>17-11-28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idx="1"/>
          </p:nvPr>
        </p:nvSpPr>
        <p:spPr/>
        <p:txBody>
          <a:bodyPr/>
          <a:lstStyle>
            <a:lvl5pP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10"/>
          </p:nvPr>
        </p:nvSpPr>
        <p:spPr/>
        <p:txBody>
          <a:bodyPr/>
          <a:lstStyle/>
          <a:p>
            <a:fld id="{92E0E16B-5A65-4A48-BAD3-03C658148572}" type="datetimeFigureOut">
              <a:rPr lang="sv-SE" smtClean="0"/>
              <a:t>17-11-28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sv-SE" smtClean="0"/>
              <a:t>Klicka här för att ändra format</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92E0E16B-5A65-4A48-BAD3-03C658148572}" type="datetimeFigureOut">
              <a:rPr lang="sv-SE" smtClean="0"/>
              <a:t>17-11-28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E4AAA4-6363-4581-962D-1ACCC2D600C5}"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Date Placeholder 4"/>
          <p:cNvSpPr>
            <a:spLocks noGrp="1"/>
          </p:cNvSpPr>
          <p:nvPr>
            <p:ph type="dt" sz="half" idx="10"/>
          </p:nvPr>
        </p:nvSpPr>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sv-SE" smtClean="0"/>
              <a:t>Klicka här för att ändra format</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7" name="Date Placeholder 6"/>
          <p:cNvSpPr>
            <a:spLocks noGrp="1"/>
          </p:cNvSpPr>
          <p:nvPr>
            <p:ph type="dt" sz="half" idx="10"/>
          </p:nvPr>
        </p:nvSpPr>
        <p:spPr/>
        <p:txBody>
          <a:bodyPr/>
          <a:lstStyle/>
          <a:p>
            <a:fld id="{92E0E16B-5A65-4A48-BAD3-03C658148572}" type="datetimeFigureOut">
              <a:rPr lang="sv-SE" smtClean="0"/>
              <a:t>17-11-28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90B7B3F-1331-954E-BE9F-8E1FBE6ECEBF}" type="slidenum">
              <a:rPr lang="sv-SE" smtClean="0"/>
              <a:t>‹Nr.›</a:t>
            </a:fld>
            <a:endParaRPr lang="sv-SE"/>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innehållsdelar, över-/nederka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Date Placeholder 4"/>
          <p:cNvSpPr>
            <a:spLocks noGrp="1"/>
          </p:cNvSpPr>
          <p:nvPr>
            <p:ph type="dt" sz="half" idx="10"/>
          </p:nvPr>
        </p:nvSpPr>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innehållsdela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5" name="Date Placeholder 4"/>
          <p:cNvSpPr>
            <a:spLocks noGrp="1"/>
          </p:cNvSpPr>
          <p:nvPr>
            <p:ph type="dt" sz="half" idx="10"/>
          </p:nvPr>
        </p:nvSpPr>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innehållsdela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sv-SE" smtClean="0"/>
              <a:t>Klicka här för att ändra format</a:t>
            </a:r>
            <a:endParaRPr/>
          </a:p>
        </p:txBody>
      </p:sp>
      <p:sp>
        <p:nvSpPr>
          <p:cNvPr id="5" name="Date Placeholder 4"/>
          <p:cNvSpPr>
            <a:spLocks noGrp="1"/>
          </p:cNvSpPr>
          <p:nvPr>
            <p:ph type="dt" sz="half" idx="10"/>
          </p:nvPr>
        </p:nvSpPr>
        <p:spPr/>
        <p:txBody>
          <a:bodyPr/>
          <a:lstStyle/>
          <a:p>
            <a:fld id="{92E0E16B-5A65-4A48-BAD3-03C658148572}" type="datetimeFigureOut">
              <a:rPr lang="sv-SE" smtClean="0"/>
              <a:t>17-11-28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90B7B3F-1331-954E-BE9F-8E1FBE6ECEBF}" type="slidenum">
              <a:rPr lang="sv-SE" smtClean="0"/>
              <a:t>‹Nr.›</a:t>
            </a:fld>
            <a:endParaRPr lang="sv-SE"/>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sv-SE" smtClean="0"/>
              <a:t>Klicka här för att ändra format</a:t>
            </a:r>
            <a:endParaRPr/>
          </a:p>
        </p:txBody>
      </p:sp>
      <p:sp>
        <p:nvSpPr>
          <p:cNvPr id="3" name="Date Placeholder 2"/>
          <p:cNvSpPr>
            <a:spLocks noGrp="1"/>
          </p:cNvSpPr>
          <p:nvPr>
            <p:ph type="dt" sz="half" idx="10"/>
          </p:nvPr>
        </p:nvSpPr>
        <p:spPr/>
        <p:txBody>
          <a:bodyPr/>
          <a:lstStyle/>
          <a:p>
            <a:fld id="{92E0E16B-5A65-4A48-BAD3-03C658148572}" type="datetimeFigureOut">
              <a:rPr lang="sv-SE" smtClean="0"/>
              <a:t>17-11-28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90B7B3F-1331-954E-BE9F-8E1FBE6ECEBF}" type="slidenum">
              <a:rPr lang="sv-SE" smtClean="0"/>
              <a:t>‹Nr.›</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sv-SE" smtClean="0"/>
              <a:t>Klicka här för att ändra format</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92E0E16B-5A65-4A48-BAD3-03C658148572}" type="datetimeFigureOut">
              <a:rPr lang="sv-SE" smtClean="0"/>
              <a:t>17-11-28</a:t>
            </a:fld>
            <a:endParaRPr lang="sv-SE"/>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sv-SE"/>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90B7B3F-1331-954E-BE9F-8E1FBE6ECEBF}" type="slidenum">
              <a:rPr lang="sv-SE" smtClean="0"/>
              <a:t>‹Nr.›</a:t>
            </a:fld>
            <a:endParaRPr lang="sv-SE"/>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normAutofit/>
          </a:bodyPr>
          <a:lstStyle/>
          <a:p>
            <a:pPr eaLnBrk="1" hangingPunct="1">
              <a:defRPr/>
            </a:pPr>
            <a:r>
              <a:rPr lang="sv-SE" dirty="0" smtClean="0"/>
              <a:t>Filosofisk logik</a:t>
            </a:r>
            <a:br>
              <a:rPr lang="sv-SE" dirty="0" smtClean="0"/>
            </a:br>
            <a:r>
              <a:rPr lang="sv-SE" dirty="0" smtClean="0"/>
              <a:t>Kapitel 15</a:t>
            </a:r>
          </a:p>
        </p:txBody>
      </p:sp>
      <p:sp>
        <p:nvSpPr>
          <p:cNvPr id="2051" name="Rectangle 3"/>
          <p:cNvSpPr>
            <a:spLocks noGrp="1" noRot="1" noChangeArrowheads="1"/>
          </p:cNvSpPr>
          <p:nvPr>
            <p:ph type="subTitle" idx="1"/>
          </p:nvPr>
        </p:nvSpPr>
        <p:spPr/>
        <p:txBody>
          <a:bodyPr/>
          <a:lstStyle/>
          <a:p>
            <a:pPr eaLnBrk="1" hangingPunct="1">
              <a:defRPr/>
            </a:pPr>
            <a:r>
              <a:rPr lang="sv-SE" dirty="0" smtClean="0"/>
              <a:t>Robin Stenwall</a:t>
            </a:r>
          </a:p>
          <a:p>
            <a:pPr eaLnBrk="1" hangingPunct="1">
              <a:defRPr/>
            </a:pPr>
            <a:r>
              <a:rPr lang="sv-SE" dirty="0" smtClean="0"/>
              <a:t>Lunds universitet</a:t>
            </a:r>
          </a:p>
        </p:txBody>
      </p:sp>
    </p:spTree>
    <p:extLst>
      <p:ext uri="{BB962C8B-B14F-4D97-AF65-F5344CB8AC3E}">
        <p14:creationId xmlns:p14="http://schemas.microsoft.com/office/powerpoint/2010/main" val="35818196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1005929"/>
          </a:xfrm>
        </p:spPr>
        <p:txBody>
          <a:bodyPr/>
          <a:lstStyle/>
          <a:p>
            <a:r>
              <a:rPr lang="sv-SE" sz="2800" dirty="0" smtClean="0"/>
              <a:t>Små mängder</a:t>
            </a:r>
            <a:br>
              <a:rPr lang="sv-SE" sz="2800" dirty="0" smtClean="0"/>
            </a:br>
            <a:r>
              <a:rPr lang="sv-SE" sz="2000" dirty="0"/>
              <a:t>T</a:t>
            </a:r>
            <a:r>
              <a:rPr lang="sv-SE" sz="2000" dirty="0" smtClean="0"/>
              <a:t>omma mängden</a:t>
            </a:r>
            <a:endParaRPr lang="sv-SE" sz="2000" dirty="0"/>
          </a:p>
        </p:txBody>
      </p:sp>
      <p:sp>
        <p:nvSpPr>
          <p:cNvPr id="3" name="Platshållare för innehåll 2"/>
          <p:cNvSpPr>
            <a:spLocks noGrp="1"/>
          </p:cNvSpPr>
          <p:nvPr>
            <p:ph idx="1"/>
          </p:nvPr>
        </p:nvSpPr>
        <p:spPr>
          <a:xfrm>
            <a:off x="779463" y="1386929"/>
            <a:ext cx="7583487" cy="4650801"/>
          </a:xfrm>
        </p:spPr>
        <p:txBody>
          <a:bodyPr/>
          <a:lstStyle/>
          <a:p>
            <a:r>
              <a:rPr lang="sv-SE" dirty="0" smtClean="0"/>
              <a:t>Från den naiva mängdlärans två axiom följer existensen av många mängder. Den minsta mängden är den tomma mängden:</a:t>
            </a:r>
          </a:p>
          <a:p>
            <a:pPr marL="0" indent="0">
              <a:buNone/>
            </a:pPr>
            <a:r>
              <a:rPr lang="sv-SE" dirty="0" smtClean="0"/>
              <a:t>	</a:t>
            </a:r>
            <a:r>
              <a:rPr lang="sv-SE" dirty="0">
                <a:sym typeface="Symbol"/>
              </a:rPr>
              <a:t></a:t>
            </a:r>
            <a:r>
              <a:rPr lang="sv-SE" dirty="0"/>
              <a:t> </a:t>
            </a:r>
            <a:r>
              <a:rPr lang="sv-SE" i="1" dirty="0" smtClean="0"/>
              <a:t>=</a:t>
            </a:r>
            <a:r>
              <a:rPr lang="sv-SE" i="1" baseline="-25000" dirty="0" err="1" smtClean="0"/>
              <a:t>df</a:t>
            </a:r>
            <a:r>
              <a:rPr lang="sv-SE" baseline="-25000" dirty="0" smtClean="0"/>
              <a:t>.</a:t>
            </a:r>
            <a:r>
              <a:rPr lang="sv-SE" dirty="0">
                <a:sym typeface="Symbol"/>
              </a:rPr>
              <a:t> </a:t>
            </a:r>
            <a:r>
              <a:rPr lang="sv-SE" dirty="0" smtClean="0">
                <a:sym typeface="Symbol"/>
              </a:rPr>
              <a:t>x  x </a:t>
            </a:r>
            <a:r>
              <a:rPr lang="sv-SE" dirty="0">
                <a:sym typeface="Symbol"/>
              </a:rPr>
              <a:t> </a:t>
            </a:r>
            <a:r>
              <a:rPr lang="sv-SE" dirty="0" smtClean="0">
                <a:sym typeface="Symbol"/>
              </a:rPr>
              <a:t>x</a:t>
            </a:r>
          </a:p>
          <a:p>
            <a:pPr marL="0" indent="0">
              <a:buNone/>
            </a:pPr>
            <a:endParaRPr lang="sv-SE" dirty="0"/>
          </a:p>
          <a:p>
            <a:r>
              <a:rPr lang="sv-SE" dirty="0" smtClean="0"/>
              <a:t>Denna kan vara svår att tolka som något som vi vanligen ser som en ”mängd” eller ”samling”, men den är lätt att tolka som extensionen av ett begrepp (begreppet att inte vara självidentiskt). </a:t>
            </a:r>
            <a:endParaRPr lang="sv-SE" dirty="0"/>
          </a:p>
        </p:txBody>
      </p:sp>
    </p:spTree>
    <p:extLst>
      <p:ext uri="{BB962C8B-B14F-4D97-AF65-F5344CB8AC3E}">
        <p14:creationId xmlns:p14="http://schemas.microsoft.com/office/powerpoint/2010/main" val="3269332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Små mängder</a:t>
            </a:r>
            <a:br>
              <a:rPr lang="sv-SE" sz="2800" dirty="0" smtClean="0"/>
            </a:br>
            <a:r>
              <a:rPr lang="sv-SE" sz="2000" dirty="0" smtClean="0"/>
              <a:t>Singletonmängden (alt. enhetsmängden)</a:t>
            </a:r>
            <a:endParaRPr lang="sv-SE" sz="2000" dirty="0"/>
          </a:p>
        </p:txBody>
      </p:sp>
      <p:sp>
        <p:nvSpPr>
          <p:cNvPr id="3" name="Platshållare för innehåll 2"/>
          <p:cNvSpPr>
            <a:spLocks noGrp="1"/>
          </p:cNvSpPr>
          <p:nvPr>
            <p:ph idx="1"/>
          </p:nvPr>
        </p:nvSpPr>
        <p:spPr>
          <a:xfrm>
            <a:off x="779462" y="1828800"/>
            <a:ext cx="7891919" cy="4208930"/>
          </a:xfrm>
        </p:spPr>
        <p:txBody>
          <a:bodyPr>
            <a:normAutofit fontScale="92500" lnSpcReduction="10000"/>
          </a:bodyPr>
          <a:lstStyle/>
          <a:p>
            <a:r>
              <a:rPr lang="sv-SE" dirty="0" smtClean="0"/>
              <a:t>Något större är </a:t>
            </a:r>
            <a:r>
              <a:rPr lang="sv-SE" dirty="0" err="1" smtClean="0"/>
              <a:t>singletonmängden</a:t>
            </a:r>
            <a:r>
              <a:rPr lang="sv-SE" dirty="0" smtClean="0"/>
              <a:t> av varje objekt c, varmed vi menar den mängd som bara innehåller c och inget annat. Denna definieras som:</a:t>
            </a:r>
          </a:p>
          <a:p>
            <a:pPr marL="0" indent="0">
              <a:buNone/>
            </a:pPr>
            <a:r>
              <a:rPr lang="sv-SE" dirty="0" smtClean="0"/>
              <a:t> 		</a:t>
            </a:r>
            <a:r>
              <a:rPr lang="sv-SE" dirty="0" smtClean="0">
                <a:sym typeface="Symbol"/>
              </a:rPr>
              <a:t>c </a:t>
            </a:r>
            <a:r>
              <a:rPr lang="sv-SE" i="1" dirty="0" smtClean="0"/>
              <a:t>=</a:t>
            </a:r>
            <a:r>
              <a:rPr lang="sv-SE" i="1" baseline="-25000" dirty="0" err="1"/>
              <a:t>df</a:t>
            </a:r>
            <a:r>
              <a:rPr lang="sv-SE" baseline="-25000" dirty="0"/>
              <a:t>.</a:t>
            </a:r>
            <a:r>
              <a:rPr lang="sv-SE" dirty="0">
                <a:sym typeface="Symbol"/>
              </a:rPr>
              <a:t> </a:t>
            </a:r>
            <a:r>
              <a:rPr lang="sv-SE" dirty="0" smtClean="0">
                <a:sym typeface="Symbol"/>
              </a:rPr>
              <a:t>x </a:t>
            </a:r>
            <a:r>
              <a:rPr lang="sv-SE" dirty="0">
                <a:sym typeface="Symbol"/>
              </a:rPr>
              <a:t>x </a:t>
            </a:r>
            <a:r>
              <a:rPr lang="sv-SE" dirty="0" smtClean="0">
                <a:sym typeface="Symbol"/>
              </a:rPr>
              <a:t>= c</a:t>
            </a:r>
            <a:endParaRPr lang="sv-SE" dirty="0"/>
          </a:p>
          <a:p>
            <a:r>
              <a:rPr lang="sv-SE" dirty="0" smtClean="0"/>
              <a:t>Mängder med två element definieras som:</a:t>
            </a:r>
          </a:p>
          <a:p>
            <a:pPr marL="0" indent="0">
              <a:buNone/>
            </a:pPr>
            <a:r>
              <a:rPr lang="sv-SE" dirty="0" smtClean="0">
                <a:sym typeface="Symbol"/>
              </a:rPr>
              <a:t>	      c, d </a:t>
            </a:r>
            <a:r>
              <a:rPr lang="sv-SE" i="1" dirty="0"/>
              <a:t>=</a:t>
            </a:r>
            <a:r>
              <a:rPr lang="sv-SE" i="1" baseline="-25000" dirty="0" err="1"/>
              <a:t>df</a:t>
            </a:r>
            <a:r>
              <a:rPr lang="sv-SE" baseline="-25000" dirty="0"/>
              <a:t>.</a:t>
            </a:r>
            <a:r>
              <a:rPr lang="sv-SE" dirty="0">
                <a:sym typeface="Symbol"/>
              </a:rPr>
              <a:t> x x = </a:t>
            </a:r>
            <a:r>
              <a:rPr lang="sv-SE" dirty="0" smtClean="0">
                <a:sym typeface="Symbol"/>
              </a:rPr>
              <a:t>c  x = d</a:t>
            </a:r>
          </a:p>
          <a:p>
            <a:pPr marL="0" indent="0">
              <a:buNone/>
            </a:pPr>
            <a:r>
              <a:rPr lang="sv-SE" dirty="0">
                <a:sym typeface="Symbol"/>
              </a:rPr>
              <a:t>f</a:t>
            </a:r>
            <a:r>
              <a:rPr lang="sv-SE" dirty="0" smtClean="0">
                <a:sym typeface="Symbol"/>
              </a:rPr>
              <a:t>ör varje par av element c, d.</a:t>
            </a:r>
          </a:p>
          <a:p>
            <a:pPr marL="0" indent="0">
              <a:buNone/>
            </a:pPr>
            <a:r>
              <a:rPr lang="sv-SE" dirty="0" smtClean="0">
                <a:sym typeface="Symbol"/>
              </a:rPr>
              <a:t>	</a:t>
            </a:r>
            <a:r>
              <a:rPr lang="sv-SE" b="1" dirty="0" smtClean="0">
                <a:sym typeface="Symbol"/>
              </a:rPr>
              <a:t>OBS! </a:t>
            </a:r>
            <a:r>
              <a:rPr lang="sv-SE" dirty="0" smtClean="0">
                <a:sym typeface="Symbol"/>
              </a:rPr>
              <a:t>Existensen av alla dessa mängder följer från 	abstraktionsaxiomet, och deras </a:t>
            </a:r>
            <a:r>
              <a:rPr lang="sv-SE" dirty="0" err="1" smtClean="0">
                <a:sym typeface="Symbol"/>
              </a:rPr>
              <a:t>unikhet</a:t>
            </a:r>
            <a:r>
              <a:rPr lang="sv-SE" dirty="0" smtClean="0">
                <a:sym typeface="Symbol"/>
              </a:rPr>
              <a:t> från 	</a:t>
            </a:r>
            <a:r>
              <a:rPr lang="sv-SE" dirty="0" err="1" smtClean="0">
                <a:sym typeface="Symbol"/>
              </a:rPr>
              <a:t>extensionalitetsaxiomet</a:t>
            </a:r>
            <a:r>
              <a:rPr lang="sv-SE" dirty="0" smtClean="0">
                <a:sym typeface="Symbol"/>
              </a:rPr>
              <a:t>.  </a:t>
            </a:r>
            <a:endParaRPr lang="sv-SE" dirty="0"/>
          </a:p>
          <a:p>
            <a:pPr marL="0" indent="0">
              <a:buNone/>
            </a:pPr>
            <a:endParaRPr lang="sv-SE" dirty="0" smtClean="0"/>
          </a:p>
        </p:txBody>
      </p:sp>
    </p:spTree>
    <p:extLst>
      <p:ext uri="{BB962C8B-B14F-4D97-AF65-F5344CB8AC3E}">
        <p14:creationId xmlns:p14="http://schemas.microsoft.com/office/powerpoint/2010/main" val="41509563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670146"/>
          </a:xfrm>
        </p:spPr>
        <p:txBody>
          <a:bodyPr/>
          <a:lstStyle/>
          <a:p>
            <a:r>
              <a:rPr lang="sv-SE" sz="2800" dirty="0" smtClean="0"/>
              <a:t>Ordnade par</a:t>
            </a:r>
            <a:endParaRPr lang="sv-SE" sz="2800" dirty="0"/>
          </a:p>
        </p:txBody>
      </p:sp>
      <p:sp>
        <p:nvSpPr>
          <p:cNvPr id="3" name="Platshållare för innehåll 2"/>
          <p:cNvSpPr>
            <a:spLocks noGrp="1"/>
          </p:cNvSpPr>
          <p:nvPr>
            <p:ph idx="1"/>
          </p:nvPr>
        </p:nvSpPr>
        <p:spPr>
          <a:xfrm>
            <a:off x="779463" y="1299334"/>
            <a:ext cx="7583487" cy="4738396"/>
          </a:xfrm>
        </p:spPr>
        <p:txBody>
          <a:bodyPr>
            <a:normAutofit lnSpcReduction="10000"/>
          </a:bodyPr>
          <a:lstStyle/>
          <a:p>
            <a:r>
              <a:rPr lang="sv-SE" dirty="0" smtClean="0"/>
              <a:t>Med hjälp av existensen av par och </a:t>
            </a:r>
            <a:r>
              <a:rPr lang="sv-SE" dirty="0" err="1" smtClean="0"/>
              <a:t>singletonmängder</a:t>
            </a:r>
            <a:r>
              <a:rPr lang="sv-SE" dirty="0" smtClean="0"/>
              <a:t> kan vi också definiera </a:t>
            </a:r>
            <a:r>
              <a:rPr lang="sv-SE" i="1" dirty="0" smtClean="0"/>
              <a:t>ordnade par</a:t>
            </a:r>
            <a:r>
              <a:rPr lang="sv-SE" dirty="0" smtClean="0"/>
              <a:t>. </a:t>
            </a:r>
          </a:p>
          <a:p>
            <a:r>
              <a:rPr lang="sv-SE" dirty="0" smtClean="0"/>
              <a:t>Ett ordnat par är ett där både ordningen och antalet förekomster av varje objekt har betydelse. De skrivs vanligtvis som </a:t>
            </a:r>
            <a:r>
              <a:rPr lang="sv-SE" dirty="0" smtClean="0">
                <a:sym typeface="Symbol"/>
              </a:rPr>
              <a:t>c, d. Den princip som ett sådant objekt måste uppfylla är:</a:t>
            </a:r>
          </a:p>
          <a:p>
            <a:pPr marL="0" indent="0">
              <a:buNone/>
            </a:pPr>
            <a:r>
              <a:rPr lang="sv-SE" dirty="0" smtClean="0">
                <a:sym typeface="Symbol"/>
              </a:rPr>
              <a:t>                   a, b = </a:t>
            </a:r>
            <a:r>
              <a:rPr lang="sv-SE" dirty="0">
                <a:sym typeface="Symbol"/>
              </a:rPr>
              <a:t>c, d</a:t>
            </a:r>
            <a:r>
              <a:rPr lang="sv-SE" dirty="0" smtClean="0">
                <a:sym typeface="Symbol"/>
              </a:rPr>
              <a:t>  (a = c  b = d)</a:t>
            </a:r>
            <a:endParaRPr lang="sv-SE" dirty="0">
              <a:sym typeface="Symbol"/>
            </a:endParaRPr>
          </a:p>
          <a:p>
            <a:r>
              <a:rPr lang="sv-SE" dirty="0" smtClean="0">
                <a:sym typeface="Symbol"/>
              </a:rPr>
              <a:t>Detta skiljer sig från oordnade par som istället uppfyller:</a:t>
            </a:r>
            <a:endParaRPr lang="sv-SE" dirty="0"/>
          </a:p>
          <a:p>
            <a:pPr marL="0" indent="0">
              <a:buNone/>
            </a:pPr>
            <a:r>
              <a:rPr lang="sv-SE" dirty="0" smtClean="0">
                <a:sym typeface="Symbol"/>
              </a:rPr>
              <a:t>    a, b =  </a:t>
            </a:r>
            <a:r>
              <a:rPr lang="sv-SE" dirty="0">
                <a:sym typeface="Symbol"/>
              </a:rPr>
              <a:t>c, d </a:t>
            </a:r>
            <a:r>
              <a:rPr lang="sv-SE" dirty="0" smtClean="0">
                <a:sym typeface="Symbol"/>
              </a:rPr>
              <a:t> </a:t>
            </a:r>
            <a:r>
              <a:rPr lang="sv-SE" dirty="0">
                <a:sym typeface="Symbol"/>
              </a:rPr>
              <a:t></a:t>
            </a:r>
            <a:r>
              <a:rPr lang="sv-SE" dirty="0" smtClean="0">
                <a:sym typeface="Symbol"/>
              </a:rPr>
              <a:t>x((x </a:t>
            </a:r>
            <a:r>
              <a:rPr lang="sv-SE" dirty="0">
                <a:sym typeface="Symbol"/>
              </a:rPr>
              <a:t>= </a:t>
            </a:r>
            <a:r>
              <a:rPr lang="sv-SE" dirty="0" smtClean="0">
                <a:sym typeface="Symbol"/>
              </a:rPr>
              <a:t>a</a:t>
            </a:r>
            <a:r>
              <a:rPr lang="sv-SE" dirty="0" smtClean="0"/>
              <a:t> </a:t>
            </a:r>
            <a:r>
              <a:rPr lang="sv-SE" dirty="0" smtClean="0">
                <a:sym typeface="Symbol"/>
              </a:rPr>
              <a:t> x = b)  (x = c  x = d))</a:t>
            </a:r>
          </a:p>
          <a:p>
            <a:pPr marL="0" indent="0">
              <a:buNone/>
            </a:pPr>
            <a:r>
              <a:rPr lang="sv-SE" dirty="0">
                <a:sym typeface="Symbol"/>
              </a:rPr>
              <a:t>v</a:t>
            </a:r>
            <a:r>
              <a:rPr lang="sv-SE" dirty="0" smtClean="0">
                <a:sym typeface="Symbol"/>
              </a:rPr>
              <a:t>ilket följer ur </a:t>
            </a:r>
            <a:r>
              <a:rPr lang="sv-SE" dirty="0" err="1" smtClean="0">
                <a:sym typeface="Symbol"/>
              </a:rPr>
              <a:t>extensionalitetsaxiomet</a:t>
            </a:r>
            <a:r>
              <a:rPr lang="sv-SE" dirty="0" smtClean="0">
                <a:sym typeface="Symbol"/>
              </a:rPr>
              <a:t>.  </a:t>
            </a:r>
            <a:endParaRPr lang="sv-SE" dirty="0"/>
          </a:p>
        </p:txBody>
      </p:sp>
    </p:spTree>
    <p:extLst>
      <p:ext uri="{BB962C8B-B14F-4D97-AF65-F5344CB8AC3E}">
        <p14:creationId xmlns:p14="http://schemas.microsoft.com/office/powerpoint/2010/main" val="960899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757742"/>
          </a:xfrm>
        </p:spPr>
        <p:txBody>
          <a:bodyPr/>
          <a:lstStyle/>
          <a:p>
            <a:r>
              <a:rPr lang="sv-SE" sz="2800" dirty="0" smtClean="0"/>
              <a:t>Några nyttiga mängdteoretiska operationer</a:t>
            </a:r>
            <a:endParaRPr lang="sv-SE" sz="2800" dirty="0"/>
          </a:p>
        </p:txBody>
      </p:sp>
      <p:sp>
        <p:nvSpPr>
          <p:cNvPr id="3" name="Platshållare för innehåll 2"/>
          <p:cNvSpPr>
            <a:spLocks noGrp="1"/>
          </p:cNvSpPr>
          <p:nvPr>
            <p:ph idx="1"/>
          </p:nvPr>
        </p:nvSpPr>
        <p:spPr>
          <a:xfrm>
            <a:off x="779463" y="1401527"/>
            <a:ext cx="7583487" cy="4919949"/>
          </a:xfrm>
        </p:spPr>
        <p:txBody>
          <a:bodyPr>
            <a:normAutofit lnSpcReduction="10000"/>
          </a:bodyPr>
          <a:lstStyle/>
          <a:p>
            <a:r>
              <a:rPr lang="sv-SE" dirty="0" smtClean="0"/>
              <a:t>Från två mängder a och b kan vi bilda följande nya mängder:</a:t>
            </a:r>
          </a:p>
          <a:p>
            <a:pPr lvl="1"/>
            <a:r>
              <a:rPr lang="sv-SE" dirty="0" smtClean="0"/>
              <a:t>Snittet av a och b (a </a:t>
            </a:r>
            <a:r>
              <a:rPr lang="sv-SE" dirty="0">
                <a:sym typeface="Symbol"/>
              </a:rPr>
              <a:t></a:t>
            </a:r>
            <a:r>
              <a:rPr lang="sv-SE" dirty="0"/>
              <a:t> </a:t>
            </a:r>
            <a:r>
              <a:rPr lang="sv-SE" dirty="0" smtClean="0"/>
              <a:t>b, eng. </a:t>
            </a:r>
            <a:r>
              <a:rPr lang="sv-SE" dirty="0" err="1" smtClean="0"/>
              <a:t>intersection</a:t>
            </a:r>
            <a:r>
              <a:rPr lang="sv-SE" dirty="0" smtClean="0"/>
              <a:t>). Denna mängd innehåller allt som finns i </a:t>
            </a:r>
            <a:r>
              <a:rPr lang="sv-SE" i="1" dirty="0" smtClean="0"/>
              <a:t>både</a:t>
            </a:r>
            <a:r>
              <a:rPr lang="sv-SE" dirty="0" smtClean="0"/>
              <a:t> a och b: </a:t>
            </a:r>
          </a:p>
          <a:p>
            <a:pPr marL="282575" lvl="1" indent="0">
              <a:buNone/>
            </a:pPr>
            <a:r>
              <a:rPr lang="sv-SE" dirty="0"/>
              <a:t>	</a:t>
            </a:r>
            <a:r>
              <a:rPr lang="sv-SE" dirty="0" smtClean="0"/>
              <a:t>	a </a:t>
            </a:r>
            <a:r>
              <a:rPr lang="sv-SE" dirty="0">
                <a:sym typeface="Symbol"/>
              </a:rPr>
              <a:t></a:t>
            </a:r>
            <a:r>
              <a:rPr lang="sv-SE" dirty="0"/>
              <a:t> </a:t>
            </a:r>
            <a:r>
              <a:rPr lang="sv-SE" dirty="0" smtClean="0"/>
              <a:t>b </a:t>
            </a:r>
            <a:r>
              <a:rPr lang="sv-SE" i="1" dirty="0"/>
              <a:t>=</a:t>
            </a:r>
            <a:r>
              <a:rPr lang="sv-SE" i="1" baseline="-25000" dirty="0" err="1"/>
              <a:t>df</a:t>
            </a:r>
            <a:r>
              <a:rPr lang="sv-SE" baseline="-25000" dirty="0"/>
              <a:t>.</a:t>
            </a:r>
            <a:r>
              <a:rPr lang="sv-SE" dirty="0">
                <a:sym typeface="Symbol"/>
              </a:rPr>
              <a:t> x x </a:t>
            </a:r>
            <a:r>
              <a:rPr lang="sv-SE" dirty="0" smtClean="0">
                <a:sym typeface="Symbol"/>
              </a:rPr>
              <a:t> a  x  b</a:t>
            </a:r>
            <a:endParaRPr lang="sv-SE" dirty="0" smtClean="0"/>
          </a:p>
          <a:p>
            <a:pPr lvl="1"/>
            <a:endParaRPr lang="sv-SE" dirty="0"/>
          </a:p>
          <a:p>
            <a:pPr lvl="1"/>
            <a:r>
              <a:rPr lang="sv-SE" dirty="0" smtClean="0"/>
              <a:t>Unionen av a och b (a </a:t>
            </a:r>
            <a:r>
              <a:rPr lang="sv-SE" dirty="0" smtClean="0">
                <a:sym typeface="Symbol"/>
              </a:rPr>
              <a:t> b). Denna mängd innehåller det som finns i a </a:t>
            </a:r>
            <a:r>
              <a:rPr lang="sv-SE" i="1" dirty="0" smtClean="0">
                <a:sym typeface="Symbol"/>
              </a:rPr>
              <a:t>och</a:t>
            </a:r>
            <a:r>
              <a:rPr lang="sv-SE" dirty="0" smtClean="0">
                <a:sym typeface="Symbol"/>
              </a:rPr>
              <a:t> det som finns i b (alt. den mängd som innehåller de objekt som är element i a </a:t>
            </a:r>
            <a:r>
              <a:rPr lang="sv-SE" i="1" dirty="0" smtClean="0">
                <a:sym typeface="Symbol"/>
              </a:rPr>
              <a:t>eller</a:t>
            </a:r>
            <a:r>
              <a:rPr lang="sv-SE" dirty="0" smtClean="0">
                <a:sym typeface="Symbol"/>
              </a:rPr>
              <a:t> b): </a:t>
            </a:r>
            <a:r>
              <a:rPr lang="sv-SE" dirty="0" smtClean="0"/>
              <a:t> </a:t>
            </a:r>
          </a:p>
          <a:p>
            <a:pPr marL="282575" lvl="1" indent="0">
              <a:buNone/>
            </a:pPr>
            <a:r>
              <a:rPr lang="sv-SE" dirty="0" smtClean="0"/>
              <a:t>		a </a:t>
            </a:r>
            <a:r>
              <a:rPr lang="sv-SE" dirty="0">
                <a:sym typeface="Symbol"/>
              </a:rPr>
              <a:t></a:t>
            </a:r>
            <a:r>
              <a:rPr lang="sv-SE" dirty="0"/>
              <a:t> </a:t>
            </a:r>
            <a:r>
              <a:rPr lang="sv-SE" dirty="0" smtClean="0"/>
              <a:t>b </a:t>
            </a:r>
            <a:r>
              <a:rPr lang="sv-SE" i="1" dirty="0"/>
              <a:t>=</a:t>
            </a:r>
            <a:r>
              <a:rPr lang="sv-SE" i="1" baseline="-25000" dirty="0" err="1"/>
              <a:t>df</a:t>
            </a:r>
            <a:r>
              <a:rPr lang="sv-SE" baseline="-25000" dirty="0"/>
              <a:t>.</a:t>
            </a:r>
            <a:r>
              <a:rPr lang="sv-SE" dirty="0">
                <a:sym typeface="Symbol"/>
              </a:rPr>
              <a:t> x x  a </a:t>
            </a:r>
            <a:r>
              <a:rPr lang="sv-SE" dirty="0" smtClean="0">
                <a:sym typeface="Symbol"/>
              </a:rPr>
              <a:t> </a:t>
            </a:r>
            <a:r>
              <a:rPr lang="sv-SE" dirty="0">
                <a:sym typeface="Symbol"/>
              </a:rPr>
              <a:t>x  b</a:t>
            </a:r>
            <a:endParaRPr lang="sv-SE" dirty="0"/>
          </a:p>
          <a:p>
            <a:pPr marL="282575" lvl="1" indent="0">
              <a:buNone/>
            </a:pPr>
            <a:endParaRPr lang="sv-SE" dirty="0"/>
          </a:p>
          <a:p>
            <a:pPr lvl="1"/>
            <a:r>
              <a:rPr lang="sv-SE" dirty="0" smtClean="0"/>
              <a:t>Differensen av a och b (a \ b, alt. a – b). Denna mängd innehåller alla element i a som inte är element i b:</a:t>
            </a:r>
          </a:p>
          <a:p>
            <a:pPr marL="282575" lvl="1" indent="0">
              <a:buNone/>
            </a:pPr>
            <a:r>
              <a:rPr lang="sv-SE" dirty="0"/>
              <a:t> </a:t>
            </a:r>
            <a:r>
              <a:rPr lang="sv-SE" dirty="0" smtClean="0"/>
              <a:t> 		a \ b </a:t>
            </a:r>
            <a:r>
              <a:rPr lang="sv-SE" i="1" dirty="0"/>
              <a:t>=</a:t>
            </a:r>
            <a:r>
              <a:rPr lang="sv-SE" i="1" baseline="-25000" dirty="0" err="1"/>
              <a:t>df</a:t>
            </a:r>
            <a:r>
              <a:rPr lang="sv-SE" baseline="-25000" dirty="0"/>
              <a:t>.</a:t>
            </a:r>
            <a:r>
              <a:rPr lang="sv-SE" dirty="0">
                <a:sym typeface="Symbol"/>
              </a:rPr>
              <a:t> x x  </a:t>
            </a:r>
            <a:r>
              <a:rPr lang="sv-SE" dirty="0" smtClean="0">
                <a:sym typeface="Symbol"/>
              </a:rPr>
              <a:t>a  x </a:t>
            </a:r>
            <a:r>
              <a:rPr lang="sv-SE" dirty="0">
                <a:sym typeface="Symbol"/>
              </a:rPr>
              <a:t></a:t>
            </a:r>
            <a:r>
              <a:rPr lang="sv-SE" dirty="0"/>
              <a:t> </a:t>
            </a:r>
            <a:r>
              <a:rPr lang="sv-SE" dirty="0" smtClean="0">
                <a:sym typeface="Symbol"/>
              </a:rPr>
              <a:t> </a:t>
            </a:r>
            <a:r>
              <a:rPr lang="sv-SE" dirty="0">
                <a:sym typeface="Symbol"/>
              </a:rPr>
              <a:t>b</a:t>
            </a:r>
            <a:endParaRPr lang="sv-SE" dirty="0"/>
          </a:p>
          <a:p>
            <a:pPr marL="282575" lvl="1" indent="0">
              <a:buNone/>
            </a:pPr>
            <a:endParaRPr lang="sv-SE" dirty="0"/>
          </a:p>
        </p:txBody>
      </p:sp>
    </p:spTree>
    <p:extLst>
      <p:ext uri="{BB962C8B-B14F-4D97-AF65-F5344CB8AC3E}">
        <p14:creationId xmlns:p14="http://schemas.microsoft.com/office/powerpoint/2010/main" val="15931350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587262"/>
          </a:xfrm>
        </p:spPr>
        <p:txBody>
          <a:bodyPr/>
          <a:lstStyle/>
          <a:p>
            <a:r>
              <a:rPr lang="sv-SE" sz="2800" dirty="0" smtClean="0"/>
              <a:t>Övning 2</a:t>
            </a:r>
            <a:endParaRPr lang="sv-SE" sz="2800" dirty="0"/>
          </a:p>
        </p:txBody>
      </p:sp>
      <p:sp>
        <p:nvSpPr>
          <p:cNvPr id="3" name="Platshållare för innehåll 2"/>
          <p:cNvSpPr>
            <a:spLocks noGrp="1"/>
          </p:cNvSpPr>
          <p:nvPr>
            <p:ph idx="1"/>
          </p:nvPr>
        </p:nvSpPr>
        <p:spPr>
          <a:xfrm>
            <a:off x="779463" y="1420956"/>
            <a:ext cx="7757871" cy="4979634"/>
          </a:xfrm>
        </p:spPr>
        <p:txBody>
          <a:bodyPr>
            <a:normAutofit/>
          </a:bodyPr>
          <a:lstStyle/>
          <a:p>
            <a:pPr marL="282575" lvl="1" indent="0">
              <a:buNone/>
            </a:pPr>
            <a:r>
              <a:rPr lang="hr-HR" sz="2200" b="1" dirty="0" smtClean="0"/>
              <a:t>Låt U</a:t>
            </a:r>
            <a:r>
              <a:rPr lang="hr-HR" sz="2200" dirty="0" smtClean="0"/>
              <a:t> </a:t>
            </a:r>
            <a:r>
              <a:rPr lang="hr-HR" sz="2200" dirty="0"/>
              <a:t>= {1, 2, 3, 4, 5, 6, 7, 8, 9, 10</a:t>
            </a:r>
            <a:r>
              <a:rPr lang="hr-HR" sz="2200" dirty="0" smtClean="0"/>
              <a:t>}, A </a:t>
            </a:r>
            <a:r>
              <a:rPr lang="hr-HR" sz="2200" dirty="0"/>
              <a:t>= {2, 4, 6, 8, 10</a:t>
            </a:r>
            <a:r>
              <a:rPr lang="hr-HR" sz="2200" dirty="0" smtClean="0"/>
              <a:t>}, B </a:t>
            </a:r>
            <a:r>
              <a:rPr lang="hr-HR" sz="2200" dirty="0"/>
              <a:t>= {1, 3, 6, 7, 8</a:t>
            </a:r>
            <a:r>
              <a:rPr lang="hr-HR" sz="2200" dirty="0" smtClean="0"/>
              <a:t>} och C </a:t>
            </a:r>
            <a:r>
              <a:rPr lang="hr-HR" sz="2200" dirty="0"/>
              <a:t>= {3, 7</a:t>
            </a:r>
            <a:r>
              <a:rPr lang="hr-HR" sz="2200" dirty="0" smtClean="0"/>
              <a:t>}</a:t>
            </a:r>
            <a:endParaRPr lang="sv-SE" dirty="0" smtClean="0"/>
          </a:p>
          <a:p>
            <a:pPr marL="0" indent="0">
              <a:buNone/>
            </a:pPr>
            <a:r>
              <a:rPr lang="sv-SE" dirty="0" smtClean="0"/>
              <a:t>A </a:t>
            </a:r>
            <a:r>
              <a:rPr lang="sv-SE" dirty="0"/>
              <a:t>∩ </a:t>
            </a:r>
            <a:r>
              <a:rPr lang="sv-SE" dirty="0" smtClean="0"/>
              <a:t>B =  </a:t>
            </a:r>
            <a:r>
              <a:rPr lang="hr-HR" dirty="0" smtClean="0"/>
              <a:t>{</a:t>
            </a:r>
            <a:r>
              <a:rPr lang="hr-HR" dirty="0"/>
              <a:t>?</a:t>
            </a:r>
            <a:r>
              <a:rPr lang="hr-HR" dirty="0" smtClean="0"/>
              <a:t>}</a:t>
            </a:r>
            <a:endParaRPr lang="sv-SE" dirty="0" smtClean="0"/>
          </a:p>
          <a:p>
            <a:pPr marL="0" indent="0">
              <a:buNone/>
            </a:pPr>
            <a:r>
              <a:rPr lang="sv-SE" dirty="0" smtClean="0"/>
              <a:t>A </a:t>
            </a:r>
            <a:r>
              <a:rPr lang="sv-SE" dirty="0"/>
              <a:t>∪ </a:t>
            </a:r>
            <a:r>
              <a:rPr lang="sv-SE" dirty="0" smtClean="0"/>
              <a:t>C </a:t>
            </a:r>
            <a:r>
              <a:rPr lang="sv-SE" dirty="0"/>
              <a:t>=  </a:t>
            </a:r>
            <a:r>
              <a:rPr lang="hr-HR" dirty="0"/>
              <a:t>{?</a:t>
            </a:r>
            <a:r>
              <a:rPr lang="hr-HR" dirty="0" smtClean="0"/>
              <a:t>}</a:t>
            </a:r>
            <a:r>
              <a:rPr lang="sv-SE" dirty="0" smtClean="0"/>
              <a:t> </a:t>
            </a:r>
          </a:p>
          <a:p>
            <a:pPr marL="0" indent="0">
              <a:buNone/>
            </a:pPr>
            <a:r>
              <a:rPr lang="sv-SE" dirty="0" smtClean="0"/>
              <a:t>A \ B </a:t>
            </a:r>
            <a:r>
              <a:rPr lang="sv-SE" dirty="0"/>
              <a:t>=  </a:t>
            </a:r>
            <a:r>
              <a:rPr lang="hr-HR" dirty="0"/>
              <a:t>{?</a:t>
            </a:r>
            <a:r>
              <a:rPr lang="hr-HR" dirty="0" smtClean="0"/>
              <a:t>}</a:t>
            </a:r>
            <a:endParaRPr lang="sv-SE" dirty="0" smtClean="0"/>
          </a:p>
          <a:p>
            <a:pPr marL="0" lvl="1" indent="0">
              <a:spcBef>
                <a:spcPts val="2000"/>
              </a:spcBef>
              <a:buNone/>
            </a:pPr>
            <a:r>
              <a:rPr lang="sv-SE" dirty="0" smtClean="0"/>
              <a:t>Låt A = </a:t>
            </a:r>
            <a:r>
              <a:rPr lang="hr-HR" sz="2200" dirty="0" smtClean="0"/>
              <a:t>{1, 3, 3, 7, 8, 9, 1, 2} och B = {1, 4}. Lista elementen för följande mängder:</a:t>
            </a:r>
          </a:p>
          <a:p>
            <a:pPr marL="0" lvl="1" indent="0">
              <a:spcBef>
                <a:spcPts val="2000"/>
              </a:spcBef>
              <a:buNone/>
            </a:pPr>
            <a:r>
              <a:rPr lang="sv-SE" sz="2400" dirty="0" smtClean="0"/>
              <a:t>A </a:t>
            </a:r>
            <a:r>
              <a:rPr lang="sv-SE" sz="2400" dirty="0">
                <a:sym typeface="Symbol"/>
              </a:rPr>
              <a:t> </a:t>
            </a:r>
            <a:r>
              <a:rPr lang="sv-SE" sz="2400" dirty="0" smtClean="0">
                <a:sym typeface="Symbol"/>
              </a:rPr>
              <a:t>B </a:t>
            </a:r>
            <a:r>
              <a:rPr lang="sv-SE" sz="2400" dirty="0"/>
              <a:t>=  </a:t>
            </a:r>
            <a:r>
              <a:rPr lang="hr-HR" sz="2400" dirty="0"/>
              <a:t>{?</a:t>
            </a:r>
            <a:r>
              <a:rPr lang="hr-HR" sz="2400" dirty="0" smtClean="0"/>
              <a:t>}</a:t>
            </a:r>
            <a:r>
              <a:rPr lang="sv-SE" sz="2400" dirty="0" smtClean="0">
                <a:sym typeface="Symbol"/>
              </a:rPr>
              <a:t> </a:t>
            </a:r>
          </a:p>
          <a:p>
            <a:pPr marL="0" lvl="1" indent="0">
              <a:spcBef>
                <a:spcPts val="2000"/>
              </a:spcBef>
              <a:buNone/>
            </a:pPr>
            <a:r>
              <a:rPr lang="sv-SE" sz="2400" dirty="0" smtClean="0">
                <a:sym typeface="Symbol"/>
              </a:rPr>
              <a:t>A  B </a:t>
            </a:r>
            <a:r>
              <a:rPr lang="sv-SE" sz="2400" dirty="0"/>
              <a:t>=  </a:t>
            </a:r>
            <a:r>
              <a:rPr lang="hr-HR" sz="2400" dirty="0"/>
              <a:t>{?}</a:t>
            </a:r>
            <a:endParaRPr lang="sv-SE" sz="2400" dirty="0"/>
          </a:p>
          <a:p>
            <a:pPr marL="0" lvl="1" indent="0">
              <a:spcBef>
                <a:spcPts val="2000"/>
              </a:spcBef>
              <a:buNone/>
            </a:pPr>
            <a:endParaRPr lang="hr-HR" sz="2200" dirty="0"/>
          </a:p>
          <a:p>
            <a:pPr marL="0" lvl="1" indent="0">
              <a:spcBef>
                <a:spcPts val="2000"/>
              </a:spcBef>
              <a:buNone/>
            </a:pPr>
            <a:endParaRPr lang="hr-HR" sz="2200" dirty="0"/>
          </a:p>
          <a:p>
            <a:pPr marL="0" indent="0">
              <a:buNone/>
            </a:pPr>
            <a:endParaRPr lang="sv-SE" dirty="0" smtClean="0"/>
          </a:p>
        </p:txBody>
      </p:sp>
    </p:spTree>
    <p:extLst>
      <p:ext uri="{BB962C8B-B14F-4D97-AF65-F5344CB8AC3E}">
        <p14:creationId xmlns:p14="http://schemas.microsoft.com/office/powerpoint/2010/main" val="5651548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713944"/>
          </a:xfrm>
        </p:spPr>
        <p:txBody>
          <a:bodyPr/>
          <a:lstStyle/>
          <a:p>
            <a:r>
              <a:rPr lang="sv-SE" sz="2800" dirty="0" smtClean="0"/>
              <a:t>Mängdteoretiska modeller</a:t>
            </a:r>
            <a:endParaRPr lang="sv-SE" sz="2800" dirty="0"/>
          </a:p>
        </p:txBody>
      </p:sp>
      <p:sp>
        <p:nvSpPr>
          <p:cNvPr id="3" name="Platshållare för innehåll 2"/>
          <p:cNvSpPr>
            <a:spLocks noGrp="1"/>
          </p:cNvSpPr>
          <p:nvPr>
            <p:ph idx="1"/>
          </p:nvPr>
        </p:nvSpPr>
        <p:spPr/>
        <p:txBody>
          <a:bodyPr>
            <a:normAutofit fontScale="92500"/>
          </a:bodyPr>
          <a:lstStyle/>
          <a:p>
            <a:r>
              <a:rPr lang="sv-SE" dirty="0" smtClean="0"/>
              <a:t>Den vanligaste användningen av mängdlära är för att ”bygga” abstrakta objekt. Mängderna utgör en mycket rik struktur vari man kan tolka mer eller mindre vad som helst. </a:t>
            </a:r>
          </a:p>
          <a:p>
            <a:r>
              <a:rPr lang="sv-SE" dirty="0" smtClean="0"/>
              <a:t>Alt. mängdläran ger modeller för nästan alla teorier. Så länge man bryr sig om logisk struktur så räcker mängdläran ofta för att specificera en teori fullständigt.</a:t>
            </a:r>
          </a:p>
          <a:p>
            <a:r>
              <a:rPr lang="sv-SE" dirty="0" smtClean="0"/>
              <a:t>Med </a:t>
            </a:r>
            <a:r>
              <a:rPr lang="sv-SE" i="1" dirty="0" smtClean="0"/>
              <a:t>modell</a:t>
            </a:r>
            <a:r>
              <a:rPr lang="sv-SE" dirty="0" smtClean="0"/>
              <a:t> avses här tolkning. Mer specifikt är en modell av en teori en tolkning av den teorin i en annan teori, dvs en översättning av predikat P(x</a:t>
            </a:r>
            <a:r>
              <a:rPr lang="sv-SE" baseline="-25000" dirty="0" smtClean="0"/>
              <a:t>1</a:t>
            </a:r>
            <a:r>
              <a:rPr lang="sv-SE" dirty="0" smtClean="0"/>
              <a:t>, …, </a:t>
            </a:r>
            <a:r>
              <a:rPr lang="sv-SE" dirty="0" err="1" smtClean="0"/>
              <a:t>x</a:t>
            </a:r>
            <a:r>
              <a:rPr lang="sv-SE" baseline="-25000" dirty="0" err="1" smtClean="0"/>
              <a:t>n</a:t>
            </a:r>
            <a:r>
              <a:rPr lang="sv-SE" dirty="0" smtClean="0"/>
              <a:t>) i den första teorin till formler S</a:t>
            </a:r>
            <a:r>
              <a:rPr lang="sv-SE" dirty="0"/>
              <a:t>(x</a:t>
            </a:r>
            <a:r>
              <a:rPr lang="sv-SE" baseline="-25000" dirty="0"/>
              <a:t>1</a:t>
            </a:r>
            <a:r>
              <a:rPr lang="sv-SE" dirty="0"/>
              <a:t>, …, </a:t>
            </a:r>
            <a:r>
              <a:rPr lang="sv-SE" dirty="0" err="1"/>
              <a:t>x</a:t>
            </a:r>
            <a:r>
              <a:rPr lang="sv-SE" baseline="-25000" dirty="0" err="1"/>
              <a:t>n</a:t>
            </a:r>
            <a:r>
              <a:rPr lang="sv-SE" dirty="0"/>
              <a:t>) </a:t>
            </a:r>
            <a:r>
              <a:rPr lang="sv-SE" dirty="0" smtClean="0"/>
              <a:t>i den andra, där x</a:t>
            </a:r>
            <a:r>
              <a:rPr lang="sv-SE" baseline="-25000" dirty="0" smtClean="0"/>
              <a:t>1</a:t>
            </a:r>
            <a:r>
              <a:rPr lang="sv-SE" dirty="0"/>
              <a:t>, …, </a:t>
            </a:r>
            <a:r>
              <a:rPr lang="sv-SE" dirty="0" err="1" smtClean="0"/>
              <a:t>x</a:t>
            </a:r>
            <a:r>
              <a:rPr lang="sv-SE" baseline="-25000" dirty="0" err="1" smtClean="0"/>
              <a:t>n</a:t>
            </a:r>
            <a:r>
              <a:rPr lang="sv-SE" dirty="0" smtClean="0"/>
              <a:t> är fria variabler.  </a:t>
            </a:r>
            <a:endParaRPr lang="sv-SE" dirty="0"/>
          </a:p>
        </p:txBody>
      </p:sp>
    </p:spTree>
    <p:extLst>
      <p:ext uri="{BB962C8B-B14F-4D97-AF65-F5344CB8AC3E}">
        <p14:creationId xmlns:p14="http://schemas.microsoft.com/office/powerpoint/2010/main" val="1121290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889135"/>
          </a:xfrm>
        </p:spPr>
        <p:txBody>
          <a:bodyPr/>
          <a:lstStyle/>
          <a:p>
            <a:r>
              <a:rPr lang="sv-SE" sz="2800" dirty="0" smtClean="0"/>
              <a:t>Mängdteoretiska modeller</a:t>
            </a:r>
            <a:br>
              <a:rPr lang="sv-SE" sz="2800" dirty="0" smtClean="0"/>
            </a:br>
            <a:r>
              <a:rPr lang="sv-SE" sz="2000" dirty="0" smtClean="0"/>
              <a:t>Relationer</a:t>
            </a:r>
            <a:endParaRPr lang="sv-SE" sz="2000" dirty="0"/>
          </a:p>
        </p:txBody>
      </p:sp>
      <p:sp>
        <p:nvSpPr>
          <p:cNvPr id="3" name="Platshållare för innehåll 2"/>
          <p:cNvSpPr>
            <a:spLocks noGrp="1"/>
          </p:cNvSpPr>
          <p:nvPr>
            <p:ph idx="1"/>
          </p:nvPr>
        </p:nvSpPr>
        <p:spPr>
          <a:xfrm>
            <a:off x="779463" y="1591319"/>
            <a:ext cx="7583487" cy="4446411"/>
          </a:xfrm>
        </p:spPr>
        <p:txBody>
          <a:bodyPr/>
          <a:lstStyle/>
          <a:p>
            <a:r>
              <a:rPr lang="sv-SE" dirty="0" smtClean="0"/>
              <a:t>Ett exempel på sådant modellerande är tolkningen av relationer som mängder. En n-</a:t>
            </a:r>
            <a:r>
              <a:rPr lang="sv-SE" dirty="0" err="1" smtClean="0"/>
              <a:t>ställig</a:t>
            </a:r>
            <a:r>
              <a:rPr lang="sv-SE" dirty="0" smtClean="0"/>
              <a:t> relation R(x</a:t>
            </a:r>
            <a:r>
              <a:rPr lang="sv-SE" baseline="-25000" dirty="0" smtClean="0"/>
              <a:t>1</a:t>
            </a:r>
            <a:r>
              <a:rPr lang="sv-SE" dirty="0"/>
              <a:t>, …, </a:t>
            </a:r>
            <a:r>
              <a:rPr lang="sv-SE" dirty="0" err="1" smtClean="0"/>
              <a:t>x</a:t>
            </a:r>
            <a:r>
              <a:rPr lang="sv-SE" baseline="-25000" dirty="0" err="1" smtClean="0"/>
              <a:t>n</a:t>
            </a:r>
            <a:r>
              <a:rPr lang="sv-SE" dirty="0" smtClean="0"/>
              <a:t>) kan tolkas som en mängd r vars element är ordnade n-</a:t>
            </a:r>
            <a:r>
              <a:rPr lang="sv-SE" dirty="0" err="1" smtClean="0"/>
              <a:t>tuplar</a:t>
            </a:r>
            <a:r>
              <a:rPr lang="sv-SE" dirty="0" smtClean="0"/>
              <a:t> </a:t>
            </a:r>
            <a:r>
              <a:rPr lang="sv-SE" dirty="0" smtClean="0">
                <a:sym typeface="Symbol"/>
              </a:rPr>
              <a:t></a:t>
            </a:r>
            <a:r>
              <a:rPr lang="sv-SE" dirty="0" smtClean="0"/>
              <a:t>x</a:t>
            </a:r>
            <a:r>
              <a:rPr lang="sv-SE" baseline="-25000" dirty="0" smtClean="0"/>
              <a:t>1</a:t>
            </a:r>
            <a:r>
              <a:rPr lang="sv-SE" dirty="0"/>
              <a:t>, …, </a:t>
            </a:r>
            <a:r>
              <a:rPr lang="sv-SE" dirty="0" err="1" smtClean="0"/>
              <a:t>x</a:t>
            </a:r>
            <a:r>
              <a:rPr lang="sv-SE" baseline="-25000" dirty="0" err="1" smtClean="0"/>
              <a:t>n</a:t>
            </a:r>
            <a:r>
              <a:rPr lang="sv-SE" dirty="0" smtClean="0">
                <a:sym typeface="Symbol"/>
              </a:rPr>
              <a:t>, sådana att</a:t>
            </a:r>
          </a:p>
          <a:p>
            <a:pPr marL="0" indent="0">
              <a:buNone/>
            </a:pPr>
            <a:r>
              <a:rPr lang="sv-SE" dirty="0" smtClean="0">
                <a:sym typeface="Symbol"/>
              </a:rPr>
              <a:t>		R(</a:t>
            </a:r>
            <a:r>
              <a:rPr lang="sv-SE" dirty="0" smtClean="0"/>
              <a:t>x</a:t>
            </a:r>
            <a:r>
              <a:rPr lang="sv-SE" baseline="-25000" dirty="0" smtClean="0"/>
              <a:t>1</a:t>
            </a:r>
            <a:r>
              <a:rPr lang="sv-SE" dirty="0"/>
              <a:t>, …, </a:t>
            </a:r>
            <a:r>
              <a:rPr lang="sv-SE" dirty="0" err="1" smtClean="0"/>
              <a:t>x</a:t>
            </a:r>
            <a:r>
              <a:rPr lang="sv-SE" baseline="-25000" dirty="0" err="1" smtClean="0"/>
              <a:t>n</a:t>
            </a:r>
            <a:r>
              <a:rPr lang="sv-SE" dirty="0" smtClean="0"/>
              <a:t>) </a:t>
            </a:r>
            <a:r>
              <a:rPr lang="sv-SE" dirty="0" smtClean="0">
                <a:sym typeface="Symbol"/>
              </a:rPr>
              <a:t> </a:t>
            </a:r>
            <a:r>
              <a:rPr lang="sv-SE" dirty="0">
                <a:sym typeface="Symbol"/>
              </a:rPr>
              <a:t></a:t>
            </a:r>
            <a:r>
              <a:rPr lang="sv-SE" dirty="0"/>
              <a:t>x</a:t>
            </a:r>
            <a:r>
              <a:rPr lang="sv-SE" baseline="-25000" dirty="0"/>
              <a:t>1</a:t>
            </a:r>
            <a:r>
              <a:rPr lang="sv-SE" dirty="0"/>
              <a:t>, …, </a:t>
            </a:r>
            <a:r>
              <a:rPr lang="sv-SE" dirty="0" err="1"/>
              <a:t>x</a:t>
            </a:r>
            <a:r>
              <a:rPr lang="sv-SE" baseline="-25000" dirty="0" err="1"/>
              <a:t>n</a:t>
            </a:r>
            <a:r>
              <a:rPr lang="sv-SE" dirty="0" smtClean="0">
                <a:sym typeface="Symbol"/>
              </a:rPr>
              <a:t>  r</a:t>
            </a:r>
            <a:endParaRPr lang="sv-SE" dirty="0">
              <a:sym typeface="Symbol"/>
            </a:endParaRPr>
          </a:p>
          <a:p>
            <a:r>
              <a:rPr lang="sv-SE" dirty="0" smtClean="0">
                <a:sym typeface="Symbol"/>
              </a:rPr>
              <a:t>Det följer att två relationer R, S för vilka </a:t>
            </a:r>
            <a:r>
              <a:rPr lang="sv-SE" dirty="0">
                <a:sym typeface="Symbol"/>
              </a:rPr>
              <a:t>R(</a:t>
            </a:r>
            <a:r>
              <a:rPr lang="sv-SE" dirty="0"/>
              <a:t>x</a:t>
            </a:r>
            <a:r>
              <a:rPr lang="sv-SE" baseline="-25000" dirty="0"/>
              <a:t>1</a:t>
            </a:r>
            <a:r>
              <a:rPr lang="sv-SE" dirty="0"/>
              <a:t>, …, </a:t>
            </a:r>
            <a:r>
              <a:rPr lang="sv-SE" dirty="0" err="1"/>
              <a:t>x</a:t>
            </a:r>
            <a:r>
              <a:rPr lang="sv-SE" baseline="-25000" dirty="0" err="1"/>
              <a:t>n</a:t>
            </a:r>
            <a:r>
              <a:rPr lang="sv-SE" dirty="0"/>
              <a:t>) </a:t>
            </a:r>
            <a:r>
              <a:rPr lang="sv-SE" dirty="0">
                <a:sym typeface="Symbol"/>
              </a:rPr>
              <a:t> S</a:t>
            </a:r>
            <a:r>
              <a:rPr lang="sv-SE" dirty="0" smtClean="0">
                <a:sym typeface="Symbol"/>
              </a:rPr>
              <a:t>(</a:t>
            </a:r>
            <a:r>
              <a:rPr lang="sv-SE" dirty="0" smtClean="0"/>
              <a:t>x</a:t>
            </a:r>
            <a:r>
              <a:rPr lang="sv-SE" baseline="-25000" dirty="0" smtClean="0"/>
              <a:t>1</a:t>
            </a:r>
            <a:r>
              <a:rPr lang="sv-SE" dirty="0"/>
              <a:t>, …, </a:t>
            </a:r>
            <a:r>
              <a:rPr lang="sv-SE" dirty="0" err="1"/>
              <a:t>x</a:t>
            </a:r>
            <a:r>
              <a:rPr lang="sv-SE" baseline="-25000" dirty="0" err="1"/>
              <a:t>n</a:t>
            </a:r>
            <a:r>
              <a:rPr lang="sv-SE" dirty="0"/>
              <a:t>) </a:t>
            </a:r>
            <a:r>
              <a:rPr lang="sv-SE" dirty="0" smtClean="0">
                <a:sym typeface="Symbol"/>
              </a:rPr>
              <a:t>håller, tolkas som samma mängd r. </a:t>
            </a:r>
            <a:endParaRPr lang="sv-SE" dirty="0">
              <a:sym typeface="Symbol"/>
            </a:endParaRPr>
          </a:p>
          <a:p>
            <a:r>
              <a:rPr lang="sv-SE" dirty="0" smtClean="0">
                <a:sym typeface="Symbol"/>
              </a:rPr>
              <a:t>Vi uttrycker detta genom att säga att r ger extensionen av R (och därmed även S).  </a:t>
            </a:r>
            <a:endParaRPr lang="sv-SE" dirty="0"/>
          </a:p>
        </p:txBody>
      </p:sp>
    </p:spTree>
    <p:extLst>
      <p:ext uri="{BB962C8B-B14F-4D97-AF65-F5344CB8AC3E}">
        <p14:creationId xmlns:p14="http://schemas.microsoft.com/office/powerpoint/2010/main" val="392433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889135"/>
          </a:xfrm>
        </p:spPr>
        <p:txBody>
          <a:bodyPr/>
          <a:lstStyle/>
          <a:p>
            <a:r>
              <a:rPr lang="sv-SE" sz="2800" dirty="0" smtClean="0"/>
              <a:t>Mängdteoretiska modeller</a:t>
            </a:r>
            <a:br>
              <a:rPr lang="sv-SE" sz="2800" dirty="0" smtClean="0"/>
            </a:br>
            <a:r>
              <a:rPr lang="sv-SE" sz="2000" dirty="0" smtClean="0"/>
              <a:t>Relationer</a:t>
            </a:r>
            <a:endParaRPr lang="sv-SE" sz="2000" dirty="0"/>
          </a:p>
        </p:txBody>
      </p:sp>
      <p:sp>
        <p:nvSpPr>
          <p:cNvPr id="3" name="Platshållare för innehåll 2"/>
          <p:cNvSpPr>
            <a:spLocks noGrp="1"/>
          </p:cNvSpPr>
          <p:nvPr>
            <p:ph idx="1"/>
          </p:nvPr>
        </p:nvSpPr>
        <p:spPr>
          <a:xfrm>
            <a:off x="779463" y="1489124"/>
            <a:ext cx="7583487" cy="5007544"/>
          </a:xfrm>
        </p:spPr>
        <p:txBody>
          <a:bodyPr>
            <a:normAutofit fontScale="92500" lnSpcReduction="10000"/>
          </a:bodyPr>
          <a:lstStyle/>
          <a:p>
            <a:r>
              <a:rPr lang="sv-SE" dirty="0" smtClean="0"/>
              <a:t>Många typer av relationer har speciella namn som är bra att lägga på minnet. Dessa relationer kan sägas ha en viss egenskap. Allt vad det betyder att P(x) har en viss egenskap är att vissa satser som innehåller P är sanna. </a:t>
            </a:r>
          </a:p>
          <a:p>
            <a:r>
              <a:rPr lang="sv-SE" dirty="0" smtClean="0"/>
              <a:t>Nedan är en lista på viktiga relationer:</a:t>
            </a:r>
          </a:p>
          <a:p>
            <a:pPr marL="0" indent="0">
              <a:buNone/>
            </a:pPr>
            <a:r>
              <a:rPr lang="sv-SE" i="1" dirty="0" err="1" smtClean="0"/>
              <a:t>Reflexivitet</a:t>
            </a:r>
            <a:r>
              <a:rPr lang="sv-SE" dirty="0" smtClean="0"/>
              <a:t>: </a:t>
            </a:r>
            <a:r>
              <a:rPr lang="sv-SE" dirty="0">
                <a:sym typeface="Symbol"/>
              </a:rPr>
              <a:t></a:t>
            </a:r>
            <a:r>
              <a:rPr lang="sv-SE" dirty="0" err="1" smtClean="0">
                <a:sym typeface="Symbol"/>
              </a:rPr>
              <a:t>xR</a:t>
            </a:r>
            <a:r>
              <a:rPr lang="sv-SE" dirty="0" smtClean="0">
                <a:sym typeface="Symbol"/>
              </a:rPr>
              <a:t>(x, x)</a:t>
            </a:r>
          </a:p>
          <a:p>
            <a:pPr marL="0" indent="0">
              <a:buNone/>
            </a:pPr>
            <a:r>
              <a:rPr lang="sv-SE" i="1" dirty="0" err="1" smtClean="0">
                <a:sym typeface="Symbol"/>
              </a:rPr>
              <a:t>Irreflexivitet</a:t>
            </a:r>
            <a:r>
              <a:rPr lang="sv-SE" dirty="0" smtClean="0">
                <a:sym typeface="Symbol"/>
              </a:rPr>
              <a:t>: </a:t>
            </a:r>
            <a:r>
              <a:rPr lang="sv-SE" dirty="0">
                <a:sym typeface="Symbol"/>
              </a:rPr>
              <a:t></a:t>
            </a:r>
            <a:r>
              <a:rPr lang="sv-SE" dirty="0" err="1" smtClean="0">
                <a:sym typeface="Symbol"/>
              </a:rPr>
              <a:t>xR</a:t>
            </a:r>
            <a:r>
              <a:rPr lang="sv-SE" dirty="0" smtClean="0">
                <a:sym typeface="Symbol"/>
              </a:rPr>
              <a:t>(x, x)</a:t>
            </a:r>
          </a:p>
          <a:p>
            <a:pPr marL="0" indent="0">
              <a:buNone/>
            </a:pPr>
            <a:r>
              <a:rPr lang="sv-SE" i="1" dirty="0" err="1" smtClean="0">
                <a:sym typeface="Symbol"/>
              </a:rPr>
              <a:t>Transitivitet</a:t>
            </a:r>
            <a:r>
              <a:rPr lang="sv-SE" dirty="0" smtClean="0">
                <a:sym typeface="Symbol"/>
              </a:rPr>
              <a:t>: </a:t>
            </a:r>
            <a:r>
              <a:rPr lang="sv-SE" dirty="0" err="1" smtClean="0">
                <a:sym typeface="Symbol"/>
              </a:rPr>
              <a:t>xyz</a:t>
            </a:r>
            <a:r>
              <a:rPr lang="sv-SE" dirty="0" smtClean="0">
                <a:sym typeface="Symbol"/>
              </a:rPr>
              <a:t>((R(</a:t>
            </a:r>
            <a:r>
              <a:rPr lang="sv-SE" dirty="0" err="1" smtClean="0">
                <a:sym typeface="Symbol"/>
              </a:rPr>
              <a:t>x,y</a:t>
            </a:r>
            <a:r>
              <a:rPr lang="sv-SE" dirty="0" smtClean="0">
                <a:sym typeface="Symbol"/>
              </a:rPr>
              <a:t>)  R(y, z)) </a:t>
            </a:r>
            <a:r>
              <a:rPr lang="sv-SE" dirty="0">
                <a:sym typeface="Symbol"/>
              </a:rPr>
              <a:t></a:t>
            </a:r>
            <a:r>
              <a:rPr lang="sv-SE" dirty="0"/>
              <a:t> </a:t>
            </a:r>
            <a:r>
              <a:rPr lang="sv-SE" dirty="0" smtClean="0"/>
              <a:t>R(x, z))</a:t>
            </a:r>
          </a:p>
          <a:p>
            <a:pPr marL="0" indent="0">
              <a:buNone/>
            </a:pPr>
            <a:r>
              <a:rPr lang="sv-SE" i="1" dirty="0" smtClean="0"/>
              <a:t>Symmetri</a:t>
            </a:r>
            <a:r>
              <a:rPr lang="sv-SE" dirty="0" smtClean="0"/>
              <a:t>: </a:t>
            </a:r>
            <a:r>
              <a:rPr lang="sv-SE" dirty="0">
                <a:sym typeface="Symbol"/>
              </a:rPr>
              <a:t></a:t>
            </a:r>
            <a:r>
              <a:rPr lang="sv-SE" dirty="0" err="1">
                <a:sym typeface="Symbol"/>
              </a:rPr>
              <a:t>x</a:t>
            </a:r>
            <a:r>
              <a:rPr lang="sv-SE" dirty="0" err="1" smtClean="0">
                <a:sym typeface="Symbol"/>
              </a:rPr>
              <a:t>y</a:t>
            </a:r>
            <a:r>
              <a:rPr lang="sv-SE" dirty="0" smtClean="0">
                <a:sym typeface="Symbol"/>
              </a:rPr>
              <a:t>(R(x, y)  R(y, x))</a:t>
            </a:r>
          </a:p>
          <a:p>
            <a:pPr marL="0" indent="0">
              <a:buNone/>
            </a:pPr>
            <a:r>
              <a:rPr lang="sv-SE" i="1" dirty="0" smtClean="0">
                <a:sym typeface="Symbol"/>
              </a:rPr>
              <a:t>Asymmetri</a:t>
            </a:r>
            <a:r>
              <a:rPr lang="sv-SE" dirty="0" smtClean="0">
                <a:sym typeface="Symbol"/>
              </a:rPr>
              <a:t>: </a:t>
            </a:r>
            <a:r>
              <a:rPr lang="sv-SE" dirty="0">
                <a:sym typeface="Symbol"/>
              </a:rPr>
              <a:t></a:t>
            </a:r>
            <a:r>
              <a:rPr lang="sv-SE" dirty="0" err="1">
                <a:sym typeface="Symbol"/>
              </a:rPr>
              <a:t>x</a:t>
            </a:r>
            <a:r>
              <a:rPr lang="sv-SE" dirty="0" err="1" smtClean="0">
                <a:sym typeface="Symbol"/>
              </a:rPr>
              <a:t>y</a:t>
            </a:r>
            <a:r>
              <a:rPr lang="sv-SE" dirty="0" smtClean="0">
                <a:sym typeface="Symbol"/>
              </a:rPr>
              <a:t>(R(x, y) </a:t>
            </a:r>
            <a:r>
              <a:rPr lang="sv-SE" dirty="0">
                <a:sym typeface="Symbol"/>
              </a:rPr>
              <a:t> </a:t>
            </a:r>
            <a:r>
              <a:rPr lang="sv-SE" dirty="0" smtClean="0">
                <a:sym typeface="Symbol"/>
              </a:rPr>
              <a:t>R</a:t>
            </a:r>
            <a:r>
              <a:rPr lang="sv-SE" dirty="0">
                <a:sym typeface="Symbol"/>
              </a:rPr>
              <a:t>(y, x)</a:t>
            </a:r>
            <a:r>
              <a:rPr lang="sv-SE" dirty="0" smtClean="0">
                <a:sym typeface="Symbol"/>
              </a:rPr>
              <a:t>)</a:t>
            </a:r>
          </a:p>
          <a:p>
            <a:pPr marL="0" indent="0">
              <a:buNone/>
            </a:pPr>
            <a:r>
              <a:rPr lang="sv-SE" i="1" dirty="0" err="1" smtClean="0">
                <a:sym typeface="Symbol"/>
              </a:rPr>
              <a:t>Antisymmetri</a:t>
            </a:r>
            <a:r>
              <a:rPr lang="sv-SE" dirty="0" smtClean="0">
                <a:sym typeface="Symbol"/>
              </a:rPr>
              <a:t>: </a:t>
            </a:r>
            <a:r>
              <a:rPr lang="sv-SE" dirty="0">
                <a:sym typeface="Symbol"/>
              </a:rPr>
              <a:t></a:t>
            </a:r>
            <a:r>
              <a:rPr lang="sv-SE" dirty="0" err="1">
                <a:sym typeface="Symbol"/>
              </a:rPr>
              <a:t>x</a:t>
            </a:r>
            <a:r>
              <a:rPr lang="sv-SE" dirty="0" err="1" smtClean="0">
                <a:sym typeface="Symbol"/>
              </a:rPr>
              <a:t>y</a:t>
            </a:r>
            <a:r>
              <a:rPr lang="sv-SE" dirty="0" smtClean="0">
                <a:sym typeface="Symbol"/>
              </a:rPr>
              <a:t>((</a:t>
            </a:r>
            <a:r>
              <a:rPr lang="sv-SE" dirty="0">
                <a:sym typeface="Symbol"/>
              </a:rPr>
              <a:t>R(x, y</a:t>
            </a:r>
            <a:r>
              <a:rPr lang="sv-SE" dirty="0" smtClean="0">
                <a:sym typeface="Symbol"/>
              </a:rPr>
              <a:t>)  R(y, x))  x = y) </a:t>
            </a:r>
          </a:p>
          <a:p>
            <a:pPr marL="0" indent="0">
              <a:buNone/>
            </a:pPr>
            <a:endParaRPr lang="sv-SE" dirty="0">
              <a:sym typeface="Symbol"/>
            </a:endParaRPr>
          </a:p>
          <a:p>
            <a:pPr marL="0" indent="0">
              <a:buNone/>
            </a:pPr>
            <a:endParaRPr lang="sv-SE" dirty="0"/>
          </a:p>
        </p:txBody>
      </p:sp>
    </p:spTree>
    <p:extLst>
      <p:ext uri="{BB962C8B-B14F-4D97-AF65-F5344CB8AC3E}">
        <p14:creationId xmlns:p14="http://schemas.microsoft.com/office/powerpoint/2010/main" val="1218671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562113"/>
          </a:xfrm>
        </p:spPr>
        <p:txBody>
          <a:bodyPr/>
          <a:lstStyle/>
          <a:p>
            <a:r>
              <a:rPr lang="sv-SE" sz="2800" dirty="0" smtClean="0"/>
              <a:t>Övning 3</a:t>
            </a:r>
            <a:endParaRPr lang="sv-SE" sz="2800" dirty="0"/>
          </a:p>
        </p:txBody>
      </p:sp>
      <p:sp>
        <p:nvSpPr>
          <p:cNvPr id="3" name="Platshållare för innehåll 2"/>
          <p:cNvSpPr>
            <a:spLocks noGrp="1"/>
          </p:cNvSpPr>
          <p:nvPr>
            <p:ph idx="1"/>
          </p:nvPr>
        </p:nvSpPr>
        <p:spPr>
          <a:xfrm>
            <a:off x="779463" y="1182034"/>
            <a:ext cx="7583487" cy="4855696"/>
          </a:xfrm>
        </p:spPr>
        <p:txBody>
          <a:bodyPr/>
          <a:lstStyle/>
          <a:p>
            <a:r>
              <a:rPr lang="sv-SE" dirty="0" smtClean="0"/>
              <a:t>Ge exempel på en relation som är reflexiv, symmetrisk och transitiv.</a:t>
            </a:r>
          </a:p>
          <a:p>
            <a:r>
              <a:rPr lang="sv-SE" dirty="0" smtClean="0"/>
              <a:t>Vilka egenskaper besitter följande relationer:</a:t>
            </a:r>
          </a:p>
          <a:p>
            <a:pPr lvl="1"/>
            <a:r>
              <a:rPr lang="sv-SE" dirty="0" smtClean="0"/>
              <a:t>(a) </a:t>
            </a:r>
            <a:r>
              <a:rPr lang="sv-SE" dirty="0">
                <a:sym typeface="Symbol"/>
              </a:rPr>
              <a:t></a:t>
            </a:r>
            <a:r>
              <a:rPr lang="sv-SE" dirty="0"/>
              <a:t> </a:t>
            </a:r>
            <a:endParaRPr lang="sv-SE" dirty="0" smtClean="0"/>
          </a:p>
          <a:p>
            <a:pPr lvl="1"/>
            <a:r>
              <a:rPr lang="sv-SE" dirty="0" smtClean="0"/>
              <a:t>(b) likhet (som i x liknar y)</a:t>
            </a:r>
          </a:p>
          <a:p>
            <a:pPr lvl="1"/>
            <a:r>
              <a:rPr lang="sv-SE" dirty="0" smtClean="0"/>
              <a:t>(c) längre än (som i x är längre än y)</a:t>
            </a:r>
          </a:p>
        </p:txBody>
      </p:sp>
    </p:spTree>
    <p:extLst>
      <p:ext uri="{BB962C8B-B14F-4D97-AF65-F5344CB8AC3E}">
        <p14:creationId xmlns:p14="http://schemas.microsoft.com/office/powerpoint/2010/main" val="36198221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874536"/>
          </a:xfrm>
        </p:spPr>
        <p:txBody>
          <a:bodyPr/>
          <a:lstStyle/>
          <a:p>
            <a:r>
              <a:rPr lang="sv-SE" sz="2800" dirty="0" smtClean="0"/>
              <a:t>Mängdteoretiska modeller</a:t>
            </a:r>
            <a:br>
              <a:rPr lang="sv-SE" sz="2800" dirty="0" smtClean="0"/>
            </a:br>
            <a:r>
              <a:rPr lang="sv-SE" sz="2000" dirty="0" smtClean="0"/>
              <a:t>Relationer</a:t>
            </a:r>
            <a:endParaRPr lang="sv-SE" sz="2000" dirty="0"/>
          </a:p>
        </p:txBody>
      </p:sp>
      <p:sp>
        <p:nvSpPr>
          <p:cNvPr id="3" name="Platshållare för innehåll 2"/>
          <p:cNvSpPr>
            <a:spLocks noGrp="1"/>
          </p:cNvSpPr>
          <p:nvPr>
            <p:ph idx="1"/>
          </p:nvPr>
        </p:nvSpPr>
        <p:spPr>
          <a:xfrm>
            <a:off x="779463" y="1532922"/>
            <a:ext cx="7979507" cy="4846952"/>
          </a:xfrm>
        </p:spPr>
        <p:txBody>
          <a:bodyPr>
            <a:normAutofit lnSpcReduction="10000"/>
          </a:bodyPr>
          <a:lstStyle/>
          <a:p>
            <a:r>
              <a:rPr lang="sv-SE" dirty="0" smtClean="0"/>
              <a:t>En särskilt viktig typ av </a:t>
            </a:r>
            <a:r>
              <a:rPr lang="sv-SE" dirty="0" err="1" smtClean="0"/>
              <a:t>tvåställig</a:t>
            </a:r>
            <a:r>
              <a:rPr lang="sv-SE" dirty="0" smtClean="0"/>
              <a:t> relation är </a:t>
            </a:r>
            <a:r>
              <a:rPr lang="sv-SE" i="1" dirty="0" smtClean="0"/>
              <a:t>ekvivalensrelationerna</a:t>
            </a:r>
            <a:r>
              <a:rPr lang="sv-SE" dirty="0" smtClean="0"/>
              <a:t>. Vi säger att R är en ekvivalens </a:t>
            </a:r>
            <a:r>
              <a:rPr lang="sv-SE" dirty="0" err="1" smtClean="0"/>
              <a:t>omm</a:t>
            </a:r>
            <a:r>
              <a:rPr lang="sv-SE" dirty="0" smtClean="0"/>
              <a:t> R är reflexiv, symmetrisk och transitiv (ex. ”lika lång som”, ”lika gammal som”, ”samma färg som” </a:t>
            </a:r>
            <a:r>
              <a:rPr lang="sv-SE" dirty="0" err="1" smtClean="0"/>
              <a:t>etc</a:t>
            </a:r>
            <a:r>
              <a:rPr lang="sv-SE" dirty="0" smtClean="0"/>
              <a:t>). De är användbara eftersom de delar upp domänen i ting som är lika i något avseende. </a:t>
            </a:r>
          </a:p>
          <a:p>
            <a:r>
              <a:rPr lang="sv-SE" dirty="0" smtClean="0"/>
              <a:t>Givet någon ekvivalensrelation R på en mängd D, kan vi kategorisera tillsammans de objekt som tolkas som ekvivalenta under R på följande sätt: för varje x </a:t>
            </a:r>
            <a:r>
              <a:rPr lang="sv-SE" dirty="0" smtClean="0">
                <a:sym typeface="Symbol"/>
              </a:rPr>
              <a:t> D, låt </a:t>
            </a:r>
            <a:r>
              <a:rPr lang="sv-SE" dirty="0" err="1" smtClean="0">
                <a:sym typeface="Symbol"/>
              </a:rPr>
              <a:t>x</a:t>
            </a:r>
            <a:r>
              <a:rPr lang="sv-SE" baseline="-25000" dirty="0" err="1" smtClean="0">
                <a:sym typeface="Symbol"/>
              </a:rPr>
              <a:t>R</a:t>
            </a:r>
            <a:r>
              <a:rPr lang="sv-SE" dirty="0" smtClean="0">
                <a:sym typeface="Symbol"/>
              </a:rPr>
              <a:t> vara följande mängd:</a:t>
            </a:r>
          </a:p>
          <a:p>
            <a:pPr marL="0" lvl="1" indent="0">
              <a:spcBef>
                <a:spcPts val="2000"/>
              </a:spcBef>
              <a:buNone/>
            </a:pPr>
            <a:r>
              <a:rPr lang="sv-SE" dirty="0" smtClean="0">
                <a:sym typeface="Symbol"/>
              </a:rPr>
              <a:t>		      y</a:t>
            </a:r>
            <a:r>
              <a:rPr lang="sv-SE" dirty="0">
                <a:sym typeface="Symbol"/>
              </a:rPr>
              <a:t> </a:t>
            </a:r>
            <a:r>
              <a:rPr lang="sv-SE" dirty="0" smtClean="0">
                <a:sym typeface="Symbol"/>
              </a:rPr>
              <a:t> D  x, y  R</a:t>
            </a:r>
            <a:r>
              <a:rPr lang="sv-SE" dirty="0">
                <a:sym typeface="Symbol"/>
              </a:rPr>
              <a:t>	</a:t>
            </a:r>
            <a:endParaRPr lang="sv-SE" dirty="0" smtClean="0">
              <a:sym typeface="Symbol"/>
            </a:endParaRPr>
          </a:p>
          <a:p>
            <a:pPr marL="0" lvl="1" indent="0">
              <a:spcBef>
                <a:spcPts val="2000"/>
              </a:spcBef>
              <a:buNone/>
            </a:pPr>
            <a:r>
              <a:rPr lang="sv-SE" dirty="0" smtClean="0">
                <a:sym typeface="Symbol"/>
              </a:rPr>
              <a:t></a:t>
            </a:r>
            <a:r>
              <a:rPr lang="sv-SE" dirty="0" err="1">
                <a:sym typeface="Symbol"/>
              </a:rPr>
              <a:t>x</a:t>
            </a:r>
            <a:r>
              <a:rPr lang="sv-SE" baseline="-25000" dirty="0" err="1">
                <a:sym typeface="Symbol"/>
              </a:rPr>
              <a:t>R</a:t>
            </a:r>
            <a:r>
              <a:rPr lang="sv-SE" dirty="0">
                <a:sym typeface="Symbol"/>
              </a:rPr>
              <a:t> </a:t>
            </a:r>
            <a:r>
              <a:rPr lang="sv-SE" dirty="0" smtClean="0">
                <a:sym typeface="Symbol"/>
              </a:rPr>
              <a:t>är alltså mängden av allt i domänen D som x står i relationen R till. </a:t>
            </a:r>
            <a:r>
              <a:rPr lang="sv-SE" dirty="0">
                <a:sym typeface="Symbol"/>
              </a:rPr>
              <a:t></a:t>
            </a:r>
            <a:r>
              <a:rPr lang="sv-SE" dirty="0" err="1">
                <a:sym typeface="Symbol"/>
              </a:rPr>
              <a:t>x</a:t>
            </a:r>
            <a:r>
              <a:rPr lang="sv-SE" baseline="-25000" dirty="0" err="1">
                <a:sym typeface="Symbol"/>
              </a:rPr>
              <a:t>R</a:t>
            </a:r>
            <a:r>
              <a:rPr lang="sv-SE" dirty="0">
                <a:sym typeface="Symbol"/>
              </a:rPr>
              <a:t> </a:t>
            </a:r>
            <a:r>
              <a:rPr lang="sv-SE" dirty="0" smtClean="0">
                <a:sym typeface="Symbol"/>
              </a:rPr>
              <a:t>kallas </a:t>
            </a:r>
            <a:r>
              <a:rPr lang="sv-SE" dirty="0" err="1" smtClean="0">
                <a:sym typeface="Symbol"/>
              </a:rPr>
              <a:t>x’s</a:t>
            </a:r>
            <a:r>
              <a:rPr lang="sv-SE" dirty="0" smtClean="0">
                <a:sym typeface="Symbol"/>
              </a:rPr>
              <a:t> </a:t>
            </a:r>
            <a:r>
              <a:rPr lang="sv-SE" i="1" dirty="0" smtClean="0">
                <a:sym typeface="Symbol"/>
              </a:rPr>
              <a:t>ekvivalensklass</a:t>
            </a:r>
            <a:r>
              <a:rPr lang="sv-SE" dirty="0" smtClean="0">
                <a:sym typeface="Symbol"/>
              </a:rPr>
              <a:t> under relationen R. </a:t>
            </a:r>
            <a:endParaRPr lang="sv-SE" dirty="0">
              <a:sym typeface="Symbol"/>
            </a:endParaRPr>
          </a:p>
          <a:p>
            <a:pPr marL="0" lvl="1" indent="0">
              <a:spcBef>
                <a:spcPts val="2000"/>
              </a:spcBef>
              <a:buNone/>
            </a:pPr>
            <a:endParaRPr lang="sv-SE" dirty="0"/>
          </a:p>
          <a:p>
            <a:endParaRPr lang="sv-SE" dirty="0"/>
          </a:p>
        </p:txBody>
      </p:sp>
    </p:spTree>
    <p:extLst>
      <p:ext uri="{BB962C8B-B14F-4D97-AF65-F5344CB8AC3E}">
        <p14:creationId xmlns:p14="http://schemas.microsoft.com/office/powerpoint/2010/main" val="1123616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728543"/>
          </a:xfrm>
        </p:spPr>
        <p:txBody>
          <a:bodyPr/>
          <a:lstStyle/>
          <a:p>
            <a:r>
              <a:rPr lang="sv-SE" sz="2800" dirty="0" smtClean="0">
                <a:cs typeface="Arial"/>
              </a:rPr>
              <a:t>Dagens upplägg</a:t>
            </a:r>
            <a:endParaRPr lang="sv-SE" sz="2800" dirty="0">
              <a:cs typeface="Arial"/>
            </a:endParaRPr>
          </a:p>
        </p:txBody>
      </p:sp>
      <p:sp>
        <p:nvSpPr>
          <p:cNvPr id="3" name="Platshållare för innehåll 2"/>
          <p:cNvSpPr>
            <a:spLocks noGrp="1"/>
          </p:cNvSpPr>
          <p:nvPr>
            <p:ph idx="1"/>
          </p:nvPr>
        </p:nvSpPr>
        <p:spPr>
          <a:xfrm>
            <a:off x="779463" y="1416128"/>
            <a:ext cx="7583487" cy="4621602"/>
          </a:xfrm>
        </p:spPr>
        <p:txBody>
          <a:bodyPr>
            <a:normAutofit fontScale="92500" lnSpcReduction="10000"/>
          </a:bodyPr>
          <a:lstStyle/>
          <a:p>
            <a:r>
              <a:rPr lang="sv-SE" dirty="0" smtClean="0">
                <a:cs typeface="Arial"/>
              </a:rPr>
              <a:t>Första ordningens mängdlära</a:t>
            </a:r>
          </a:p>
          <a:p>
            <a:pPr lvl="1"/>
            <a:r>
              <a:rPr lang="sv-SE" dirty="0" smtClean="0">
                <a:cs typeface="Arial"/>
              </a:rPr>
              <a:t>Naiv mängdlära</a:t>
            </a:r>
          </a:p>
          <a:p>
            <a:pPr lvl="2"/>
            <a:r>
              <a:rPr lang="sv-SE" dirty="0" smtClean="0">
                <a:cs typeface="Arial"/>
              </a:rPr>
              <a:t>Abstraktionsaxiomet (eg. </a:t>
            </a:r>
            <a:r>
              <a:rPr lang="sv-SE" dirty="0" err="1" smtClean="0">
                <a:cs typeface="Arial"/>
              </a:rPr>
              <a:t>comprehension</a:t>
            </a:r>
            <a:r>
              <a:rPr lang="sv-SE" dirty="0" smtClean="0">
                <a:cs typeface="Arial"/>
              </a:rPr>
              <a:t>)</a:t>
            </a:r>
          </a:p>
          <a:p>
            <a:pPr lvl="2"/>
            <a:r>
              <a:rPr lang="sv-SE" dirty="0" err="1" smtClean="0">
                <a:cs typeface="Arial"/>
              </a:rPr>
              <a:t>Extensionalitetsaxiomet</a:t>
            </a:r>
            <a:endParaRPr lang="sv-SE" dirty="0" smtClean="0">
              <a:cs typeface="Arial"/>
            </a:endParaRPr>
          </a:p>
          <a:p>
            <a:pPr lvl="1"/>
            <a:r>
              <a:rPr lang="sv-SE" dirty="0" smtClean="0">
                <a:cs typeface="Arial"/>
              </a:rPr>
              <a:t>Små mängder</a:t>
            </a:r>
          </a:p>
          <a:p>
            <a:pPr lvl="1"/>
            <a:r>
              <a:rPr lang="sv-SE" dirty="0" smtClean="0">
                <a:cs typeface="Arial"/>
              </a:rPr>
              <a:t>Ordnade par</a:t>
            </a:r>
          </a:p>
          <a:p>
            <a:pPr lvl="1"/>
            <a:r>
              <a:rPr lang="sv-SE" dirty="0" smtClean="0">
                <a:cs typeface="Arial"/>
              </a:rPr>
              <a:t>Mängdteoretiska operationer</a:t>
            </a:r>
          </a:p>
          <a:p>
            <a:pPr lvl="2"/>
            <a:r>
              <a:rPr lang="sv-SE" dirty="0" smtClean="0">
                <a:cs typeface="Arial"/>
              </a:rPr>
              <a:t>Union</a:t>
            </a:r>
          </a:p>
          <a:p>
            <a:pPr lvl="2"/>
            <a:r>
              <a:rPr lang="sv-SE" dirty="0" smtClean="0">
                <a:cs typeface="Arial"/>
              </a:rPr>
              <a:t>Snitt</a:t>
            </a:r>
          </a:p>
          <a:p>
            <a:pPr lvl="1"/>
            <a:r>
              <a:rPr lang="sv-SE" dirty="0" smtClean="0">
                <a:cs typeface="Arial"/>
              </a:rPr>
              <a:t>Mängdteoretiska modeller</a:t>
            </a:r>
          </a:p>
          <a:p>
            <a:pPr lvl="2"/>
            <a:r>
              <a:rPr lang="sv-SE" dirty="0" smtClean="0">
                <a:cs typeface="Arial"/>
              </a:rPr>
              <a:t>Relationer</a:t>
            </a:r>
          </a:p>
          <a:p>
            <a:pPr lvl="2"/>
            <a:r>
              <a:rPr lang="sv-SE" dirty="0" smtClean="0">
                <a:cs typeface="Arial"/>
              </a:rPr>
              <a:t>Funktioner</a:t>
            </a:r>
          </a:p>
          <a:p>
            <a:pPr lvl="1"/>
            <a:r>
              <a:rPr lang="sv-SE" dirty="0" smtClean="0">
                <a:cs typeface="Arial"/>
              </a:rPr>
              <a:t>Delmängder </a:t>
            </a:r>
          </a:p>
          <a:p>
            <a:pPr lvl="1"/>
            <a:r>
              <a:rPr lang="sv-SE" dirty="0" smtClean="0">
                <a:cs typeface="Arial"/>
              </a:rPr>
              <a:t>Potensmängder</a:t>
            </a:r>
            <a:endParaRPr lang="sv-SE" dirty="0">
              <a:cs typeface="Arial"/>
            </a:endParaRPr>
          </a:p>
        </p:txBody>
      </p:sp>
    </p:spTree>
    <p:extLst>
      <p:ext uri="{BB962C8B-B14F-4D97-AF65-F5344CB8AC3E}">
        <p14:creationId xmlns:p14="http://schemas.microsoft.com/office/powerpoint/2010/main" val="530099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1"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blinds(horizontal)">
                                      <p:cBhvr>
                                        <p:cTn id="38" dur="500"/>
                                        <p:tgtEl>
                                          <p:spTgt spid="3">
                                            <p:txEl>
                                              <p:pRg st="0" end="0"/>
                                            </p:txEl>
                                          </p:spTgt>
                                        </p:tgtEl>
                                      </p:cBhvr>
                                    </p:animEffect>
                                  </p:childTnLst>
                                </p:cTn>
                              </p:par>
                              <p:par>
                                <p:cTn id="39" presetID="3" presetClass="entr" presetSubtype="10" fill="hold" grpId="1"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blinds(horizontal)">
                                      <p:cBhvr>
                                        <p:cTn id="41" dur="500"/>
                                        <p:tgtEl>
                                          <p:spTgt spid="3">
                                            <p:txEl>
                                              <p:pRg st="1" end="1"/>
                                            </p:txEl>
                                          </p:spTgt>
                                        </p:tgtEl>
                                      </p:cBhvr>
                                    </p:animEffect>
                                  </p:childTnLst>
                                </p:cTn>
                              </p:par>
                              <p:par>
                                <p:cTn id="42" presetID="3" presetClass="entr" presetSubtype="10" fill="hold" grpId="1"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blinds(horizontal)">
                                      <p:cBhvr>
                                        <p:cTn id="44" dur="500"/>
                                        <p:tgtEl>
                                          <p:spTgt spid="3">
                                            <p:txEl>
                                              <p:pRg st="2" end="2"/>
                                            </p:txEl>
                                          </p:spTgt>
                                        </p:tgtEl>
                                      </p:cBhvr>
                                    </p:animEffect>
                                  </p:childTnLst>
                                </p:cTn>
                              </p:par>
                              <p:par>
                                <p:cTn id="45" presetID="3" presetClass="entr" presetSubtype="10" fill="hold" grpId="1"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blinds(horizontal)">
                                      <p:cBhvr>
                                        <p:cTn id="47" dur="500"/>
                                        <p:tgtEl>
                                          <p:spTgt spid="3">
                                            <p:txEl>
                                              <p:pRg st="3" end="3"/>
                                            </p:txEl>
                                          </p:spTgt>
                                        </p:tgtEl>
                                      </p:cBhvr>
                                    </p:animEffect>
                                  </p:childTnLst>
                                </p:cTn>
                              </p:par>
                              <p:par>
                                <p:cTn id="48" presetID="3" presetClass="entr" presetSubtype="10" fill="hold" grpId="1" nodeType="with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blinds(horizontal)">
                                      <p:cBhvr>
                                        <p:cTn id="50" dur="500"/>
                                        <p:tgtEl>
                                          <p:spTgt spid="3">
                                            <p:txEl>
                                              <p:pRg st="4" end="4"/>
                                            </p:txEl>
                                          </p:spTgt>
                                        </p:tgtEl>
                                      </p:cBhvr>
                                    </p:animEffect>
                                  </p:childTnLst>
                                </p:cTn>
                              </p:par>
                              <p:par>
                                <p:cTn id="51" presetID="3" presetClass="entr" presetSubtype="10" fill="hold" grpId="1"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par>
                                <p:cTn id="54" presetID="3" presetClass="entr" presetSubtype="10" fill="hold" grpId="1" nodeType="with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blinds(horizontal)">
                                      <p:cBhvr>
                                        <p:cTn id="56" dur="500"/>
                                        <p:tgtEl>
                                          <p:spTgt spid="3">
                                            <p:txEl>
                                              <p:pRg st="6" end="6"/>
                                            </p:txEl>
                                          </p:spTgt>
                                        </p:tgtEl>
                                      </p:cBhvr>
                                    </p:animEffect>
                                  </p:childTnLst>
                                </p:cTn>
                              </p:par>
                              <p:par>
                                <p:cTn id="57" presetID="3" presetClass="entr" presetSubtype="10" fill="hold" grpId="1"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blinds(horizontal)">
                                      <p:cBhvr>
                                        <p:cTn id="59" dur="500"/>
                                        <p:tgtEl>
                                          <p:spTgt spid="3">
                                            <p:txEl>
                                              <p:pRg st="7" end="7"/>
                                            </p:txEl>
                                          </p:spTgt>
                                        </p:tgtEl>
                                      </p:cBhvr>
                                    </p:animEffect>
                                  </p:childTnLst>
                                </p:cTn>
                              </p:par>
                              <p:par>
                                <p:cTn id="60" presetID="3" presetClass="entr" presetSubtype="10" fill="hold" grpId="1"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blinds(horizontal)">
                                      <p:cBhvr>
                                        <p:cTn id="62" dur="500"/>
                                        <p:tgtEl>
                                          <p:spTgt spid="3">
                                            <p:txEl>
                                              <p:pRg st="8" end="8"/>
                                            </p:txEl>
                                          </p:spTgt>
                                        </p:tgtEl>
                                      </p:cBhvr>
                                    </p:animEffect>
                                  </p:childTnLst>
                                </p:cTn>
                              </p:par>
                              <p:par>
                                <p:cTn id="63" presetID="3" presetClass="entr" presetSubtype="10" fill="hold" grpId="1" nodeType="with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blinds(horizontal)">
                                      <p:cBhvr>
                                        <p:cTn id="65" dur="500"/>
                                        <p:tgtEl>
                                          <p:spTgt spid="3">
                                            <p:txEl>
                                              <p:pRg st="9" end="9"/>
                                            </p:txEl>
                                          </p:spTgt>
                                        </p:tgtEl>
                                      </p:cBhvr>
                                    </p:animEffect>
                                  </p:childTnLst>
                                </p:cTn>
                              </p:par>
                              <p:par>
                                <p:cTn id="66" presetID="3" presetClass="entr" presetSubtype="10" fill="hold" grpId="1" nodeType="with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blinds(horizontal)">
                                      <p:cBhvr>
                                        <p:cTn id="68" dur="500"/>
                                        <p:tgtEl>
                                          <p:spTgt spid="3">
                                            <p:txEl>
                                              <p:pRg st="10" end="10"/>
                                            </p:txEl>
                                          </p:spTgt>
                                        </p:tgtEl>
                                      </p:cBhvr>
                                    </p:animEffect>
                                  </p:childTnLst>
                                </p:cTn>
                              </p:par>
                              <p:par>
                                <p:cTn id="69" presetID="3" presetClass="entr" presetSubtype="10" fill="hold" grpId="1" nodeType="with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Effect transition="in" filter="blinds(horizontal)">
                                      <p:cBhvr>
                                        <p:cTn id="71" dur="500"/>
                                        <p:tgtEl>
                                          <p:spTgt spid="3">
                                            <p:txEl>
                                              <p:pRg st="11" end="11"/>
                                            </p:txEl>
                                          </p:spTgt>
                                        </p:tgtEl>
                                      </p:cBhvr>
                                    </p:animEffect>
                                  </p:childTnLst>
                                </p:cTn>
                              </p:par>
                              <p:par>
                                <p:cTn id="72" presetID="3" presetClass="entr" presetSubtype="10" fill="hold" grpId="1" nodeType="withEffect">
                                  <p:stCondLst>
                                    <p:cond delay="0"/>
                                  </p:stCondLst>
                                  <p:childTnLst>
                                    <p:set>
                                      <p:cBhvr>
                                        <p:cTn id="73" dur="1" fill="hold">
                                          <p:stCondLst>
                                            <p:cond delay="0"/>
                                          </p:stCondLst>
                                        </p:cTn>
                                        <p:tgtEl>
                                          <p:spTgt spid="3">
                                            <p:txEl>
                                              <p:pRg st="12" end="12"/>
                                            </p:txEl>
                                          </p:spTgt>
                                        </p:tgtEl>
                                        <p:attrNameLst>
                                          <p:attrName>style.visibility</p:attrName>
                                        </p:attrNameLst>
                                      </p:cBhvr>
                                      <p:to>
                                        <p:strVal val="visible"/>
                                      </p:to>
                                    </p:set>
                                    <p:animEffect transition="in" filter="blinds(horizontal)">
                                      <p:cBhvr>
                                        <p:cTn id="74" dur="500"/>
                                        <p:tgtEl>
                                          <p:spTgt spid="3">
                                            <p:txEl>
                                              <p:pRg st="12" end="12"/>
                                            </p:txEl>
                                          </p:spTgt>
                                        </p:tgtEl>
                                      </p:cBhvr>
                                    </p:animEffect>
                                  </p:childTnLst>
                                </p:cTn>
                              </p:par>
                              <p:par>
                                <p:cTn id="75" presetID="3" presetClass="entr" presetSubtype="10" fill="hold" grpId="1" nodeType="with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blinds(horizontal)">
                                      <p:cBhvr>
                                        <p:cTn id="7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889135"/>
          </a:xfrm>
        </p:spPr>
        <p:txBody>
          <a:bodyPr/>
          <a:lstStyle/>
          <a:p>
            <a:r>
              <a:rPr lang="sv-SE" sz="2800" dirty="0" smtClean="0"/>
              <a:t>Mängdteoretiska modeller</a:t>
            </a:r>
            <a:br>
              <a:rPr lang="sv-SE" sz="2800" dirty="0" smtClean="0"/>
            </a:br>
            <a:r>
              <a:rPr lang="sv-SE" sz="2000" dirty="0" smtClean="0"/>
              <a:t>Funktioner</a:t>
            </a:r>
            <a:endParaRPr lang="sv-SE" sz="2000" dirty="0"/>
          </a:p>
        </p:txBody>
      </p:sp>
      <p:sp>
        <p:nvSpPr>
          <p:cNvPr id="3" name="Platshållare för innehåll 2"/>
          <p:cNvSpPr>
            <a:spLocks noGrp="1"/>
          </p:cNvSpPr>
          <p:nvPr>
            <p:ph idx="1"/>
          </p:nvPr>
        </p:nvSpPr>
        <p:spPr>
          <a:xfrm>
            <a:off x="779463" y="1532922"/>
            <a:ext cx="7775131" cy="4504808"/>
          </a:xfrm>
        </p:spPr>
        <p:txBody>
          <a:bodyPr>
            <a:normAutofit lnSpcReduction="10000"/>
          </a:bodyPr>
          <a:lstStyle/>
          <a:p>
            <a:r>
              <a:rPr lang="sv-SE" dirty="0" smtClean="0"/>
              <a:t>En funktion kan ses som en sorts relation: en som tillskriver någonting till någonting (far(max), </a:t>
            </a:r>
            <a:r>
              <a:rPr lang="sv-SE" dirty="0" err="1" smtClean="0"/>
              <a:t>sum</a:t>
            </a:r>
            <a:r>
              <a:rPr lang="sv-SE" dirty="0" smtClean="0"/>
              <a:t>(5, 4)).</a:t>
            </a:r>
          </a:p>
          <a:p>
            <a:r>
              <a:rPr lang="sv-SE" dirty="0" smtClean="0"/>
              <a:t>Eftersom funktioner är en sorts relationer så kan vi modellera dem i mängdläran med hjälp av ordnade par. </a:t>
            </a:r>
          </a:p>
          <a:p>
            <a:r>
              <a:rPr lang="sv-SE" dirty="0" smtClean="0"/>
              <a:t>Enligt LPL sägs relationen R på mängden D vara en funktion om den satisfierar följande villkor:</a:t>
            </a:r>
          </a:p>
          <a:p>
            <a:pPr marL="0" indent="0">
              <a:buNone/>
            </a:pPr>
            <a:r>
              <a:rPr lang="sv-SE" dirty="0" smtClean="0"/>
              <a:t>		</a:t>
            </a:r>
            <a:r>
              <a:rPr lang="sv-SE" dirty="0" smtClean="0">
                <a:sym typeface="Symbol"/>
              </a:rPr>
              <a:t>x</a:t>
            </a:r>
            <a:r>
              <a:rPr lang="sv-SE" smtClean="0">
                <a:sym typeface="Symbol"/>
              </a:rPr>
              <a:t></a:t>
            </a:r>
            <a:r>
              <a:rPr lang="sv-SE" baseline="30000" smtClean="0">
                <a:sym typeface="Symbol"/>
              </a:rPr>
              <a:t>1</a:t>
            </a:r>
            <a:r>
              <a:rPr lang="sv-SE" smtClean="0">
                <a:sym typeface="Symbol"/>
              </a:rPr>
              <a:t>yR</a:t>
            </a:r>
            <a:r>
              <a:rPr lang="sv-SE" dirty="0" smtClean="0">
                <a:sym typeface="Symbol"/>
              </a:rPr>
              <a:t>(x, y)</a:t>
            </a:r>
            <a:r>
              <a:rPr lang="sv-SE" dirty="0" smtClean="0"/>
              <a:t>	</a:t>
            </a:r>
            <a:endParaRPr lang="sv-SE" dirty="0"/>
          </a:p>
          <a:p>
            <a:r>
              <a:rPr lang="sv-SE" dirty="0" smtClean="0"/>
              <a:t>Om funktionen även uppfyller följande villkor så kallar vi den en total funktion:</a:t>
            </a:r>
          </a:p>
          <a:p>
            <a:pPr marL="0" indent="0">
              <a:buNone/>
            </a:pPr>
            <a:r>
              <a:rPr lang="sv-SE" dirty="0"/>
              <a:t> </a:t>
            </a:r>
            <a:r>
              <a:rPr lang="sv-SE" dirty="0" smtClean="0"/>
              <a:t>   		</a:t>
            </a:r>
            <a:r>
              <a:rPr lang="sv-SE" dirty="0" smtClean="0">
                <a:sym typeface="Symbol"/>
              </a:rPr>
              <a:t></a:t>
            </a:r>
            <a:r>
              <a:rPr lang="sv-SE" dirty="0" err="1">
                <a:sym typeface="Symbol"/>
              </a:rPr>
              <a:t>x</a:t>
            </a:r>
            <a:r>
              <a:rPr lang="sv-SE" dirty="0" err="1" smtClean="0">
                <a:sym typeface="Symbol"/>
              </a:rPr>
              <a:t>yR</a:t>
            </a:r>
            <a:r>
              <a:rPr lang="sv-SE" dirty="0">
                <a:sym typeface="Symbol"/>
              </a:rPr>
              <a:t>(x, y</a:t>
            </a:r>
            <a:r>
              <a:rPr lang="sv-SE" dirty="0" smtClean="0">
                <a:sym typeface="Symbol"/>
              </a:rPr>
              <a:t>) (alltså </a:t>
            </a:r>
            <a:r>
              <a:rPr lang="sv-SE" dirty="0">
                <a:sym typeface="Symbol"/>
              </a:rPr>
              <a:t>x</a:t>
            </a:r>
            <a:r>
              <a:rPr lang="sv-SE" dirty="0" smtClean="0">
                <a:sym typeface="Symbol"/>
              </a:rPr>
              <a:t>!</a:t>
            </a:r>
            <a:r>
              <a:rPr lang="sv-SE" dirty="0" err="1" smtClean="0">
                <a:sym typeface="Symbol"/>
              </a:rPr>
              <a:t>yR</a:t>
            </a:r>
            <a:r>
              <a:rPr lang="sv-SE" dirty="0">
                <a:sym typeface="Symbol"/>
              </a:rPr>
              <a:t>(x, y</a:t>
            </a:r>
            <a:r>
              <a:rPr lang="sv-SE" dirty="0" smtClean="0">
                <a:sym typeface="Symbol"/>
              </a:rPr>
              <a:t>)) </a:t>
            </a:r>
            <a:endParaRPr lang="sv-SE" dirty="0"/>
          </a:p>
        </p:txBody>
      </p:sp>
    </p:spTree>
    <p:extLst>
      <p:ext uri="{BB962C8B-B14F-4D97-AF65-F5344CB8AC3E}">
        <p14:creationId xmlns:p14="http://schemas.microsoft.com/office/powerpoint/2010/main" val="3129760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640948"/>
          </a:xfrm>
        </p:spPr>
        <p:txBody>
          <a:bodyPr/>
          <a:lstStyle/>
          <a:p>
            <a:r>
              <a:rPr lang="sv-SE" sz="2800" dirty="0" smtClean="0"/>
              <a:t>Delmängder</a:t>
            </a:r>
            <a:endParaRPr lang="sv-SE" sz="2800" dirty="0"/>
          </a:p>
        </p:txBody>
      </p:sp>
      <p:sp>
        <p:nvSpPr>
          <p:cNvPr id="3" name="Platshållare för innehåll 2"/>
          <p:cNvSpPr>
            <a:spLocks noGrp="1"/>
          </p:cNvSpPr>
          <p:nvPr>
            <p:ph idx="1"/>
          </p:nvPr>
        </p:nvSpPr>
        <p:spPr>
          <a:xfrm>
            <a:off x="779463" y="1211738"/>
            <a:ext cx="7583487" cy="5095140"/>
          </a:xfrm>
        </p:spPr>
        <p:txBody>
          <a:bodyPr>
            <a:normAutofit/>
          </a:bodyPr>
          <a:lstStyle/>
          <a:p>
            <a:r>
              <a:rPr lang="sv-SE" dirty="0" smtClean="0"/>
              <a:t>En viktig relation som kan hålla mellan mängder är delmängdsrelationen. Denna skriver vi som a </a:t>
            </a:r>
            <a:r>
              <a:rPr lang="sv-SE" dirty="0">
                <a:sym typeface="Symbol"/>
              </a:rPr>
              <a:t></a:t>
            </a:r>
            <a:r>
              <a:rPr lang="sv-SE" dirty="0"/>
              <a:t> </a:t>
            </a:r>
            <a:r>
              <a:rPr lang="sv-SE" dirty="0" smtClean="0"/>
              <a:t>b (uttalas ”a är en delmängd i b”) och definierar som:</a:t>
            </a:r>
          </a:p>
          <a:p>
            <a:pPr marL="0" indent="0">
              <a:buNone/>
            </a:pPr>
            <a:r>
              <a:rPr lang="sv-SE" dirty="0" smtClean="0"/>
              <a:t>		a </a:t>
            </a:r>
            <a:r>
              <a:rPr lang="sv-SE" dirty="0">
                <a:sym typeface="Symbol"/>
              </a:rPr>
              <a:t></a:t>
            </a:r>
            <a:r>
              <a:rPr lang="sv-SE" dirty="0"/>
              <a:t> </a:t>
            </a:r>
            <a:r>
              <a:rPr lang="sv-SE" dirty="0" smtClean="0"/>
              <a:t>b </a:t>
            </a:r>
            <a:r>
              <a:rPr lang="sv-SE" i="1" dirty="0"/>
              <a:t>=</a:t>
            </a:r>
            <a:r>
              <a:rPr lang="sv-SE" i="1" baseline="-25000" dirty="0" err="1"/>
              <a:t>df</a:t>
            </a:r>
            <a:r>
              <a:rPr lang="sv-SE" baseline="-25000" dirty="0" smtClean="0"/>
              <a:t>. </a:t>
            </a:r>
            <a:r>
              <a:rPr lang="sv-SE" dirty="0">
                <a:sym typeface="Symbol"/>
              </a:rPr>
              <a:t></a:t>
            </a:r>
            <a:r>
              <a:rPr lang="sv-SE" dirty="0" smtClean="0">
                <a:sym typeface="Symbol"/>
              </a:rPr>
              <a:t>x(x  a  x </a:t>
            </a:r>
            <a:r>
              <a:rPr lang="sv-SE" dirty="0">
                <a:sym typeface="Symbol"/>
              </a:rPr>
              <a:t> </a:t>
            </a:r>
            <a:r>
              <a:rPr lang="sv-SE" dirty="0" smtClean="0">
                <a:sym typeface="Symbol"/>
              </a:rPr>
              <a:t>b)</a:t>
            </a:r>
            <a:endParaRPr lang="sv-SE" dirty="0"/>
          </a:p>
          <a:p>
            <a:r>
              <a:rPr lang="sv-SE" dirty="0" smtClean="0"/>
              <a:t>Det följer från definitionen och </a:t>
            </a:r>
            <a:r>
              <a:rPr lang="sv-SE" dirty="0" err="1" smtClean="0"/>
              <a:t>extensionalitetsaxiomet</a:t>
            </a:r>
            <a:r>
              <a:rPr lang="sv-SE" dirty="0" smtClean="0"/>
              <a:t> att a = b </a:t>
            </a:r>
            <a:r>
              <a:rPr lang="sv-SE" dirty="0" smtClean="0">
                <a:sym typeface="Symbol"/>
              </a:rPr>
              <a:t> </a:t>
            </a:r>
            <a:r>
              <a:rPr lang="sv-SE" dirty="0"/>
              <a:t>a </a:t>
            </a:r>
            <a:r>
              <a:rPr lang="sv-SE" dirty="0">
                <a:sym typeface="Symbol"/>
              </a:rPr>
              <a:t></a:t>
            </a:r>
            <a:r>
              <a:rPr lang="sv-SE" dirty="0"/>
              <a:t> b </a:t>
            </a:r>
            <a:r>
              <a:rPr lang="sv-SE" dirty="0" smtClean="0">
                <a:sym typeface="Symbol"/>
              </a:rPr>
              <a:t> </a:t>
            </a:r>
            <a:r>
              <a:rPr lang="sv-SE" dirty="0">
                <a:sym typeface="Symbol"/>
              </a:rPr>
              <a:t>b</a:t>
            </a:r>
            <a:r>
              <a:rPr lang="sv-SE" dirty="0" smtClean="0"/>
              <a:t> </a:t>
            </a:r>
            <a:r>
              <a:rPr lang="sv-SE" dirty="0">
                <a:sym typeface="Symbol"/>
              </a:rPr>
              <a:t></a:t>
            </a:r>
            <a:r>
              <a:rPr lang="sv-SE" dirty="0"/>
              <a:t> </a:t>
            </a:r>
            <a:r>
              <a:rPr lang="sv-SE" dirty="0" smtClean="0"/>
              <a:t>a. Vi har också alltid att för vilken mängd a som helst:</a:t>
            </a:r>
          </a:p>
          <a:p>
            <a:pPr marL="0" indent="0">
              <a:buNone/>
            </a:pPr>
            <a:r>
              <a:rPr lang="sv-SE" dirty="0"/>
              <a:t>	</a:t>
            </a:r>
            <a:r>
              <a:rPr lang="sv-SE" dirty="0" smtClean="0"/>
              <a:t>	</a:t>
            </a:r>
            <a:r>
              <a:rPr lang="sv-SE" dirty="0" smtClean="0">
                <a:sym typeface="Symbol"/>
              </a:rPr>
              <a:t>  a och,</a:t>
            </a:r>
          </a:p>
          <a:p>
            <a:pPr marL="0" indent="0">
              <a:buNone/>
            </a:pPr>
            <a:r>
              <a:rPr lang="sv-SE" dirty="0">
                <a:sym typeface="Symbol"/>
              </a:rPr>
              <a:t>	</a:t>
            </a:r>
            <a:r>
              <a:rPr lang="sv-SE" dirty="0" smtClean="0">
                <a:sym typeface="Symbol"/>
              </a:rPr>
              <a:t>	a  a</a:t>
            </a:r>
          </a:p>
          <a:p>
            <a:pPr marL="0" indent="0">
              <a:buNone/>
            </a:pPr>
            <a:r>
              <a:rPr lang="sv-SE" dirty="0" smtClean="0">
                <a:sym typeface="Symbol"/>
              </a:rPr>
              <a:t>	</a:t>
            </a:r>
            <a:r>
              <a:rPr lang="sv-SE" b="1" dirty="0" smtClean="0">
                <a:sym typeface="Symbol"/>
              </a:rPr>
              <a:t>OBS! </a:t>
            </a:r>
            <a:r>
              <a:rPr lang="sv-SE" dirty="0" smtClean="0">
                <a:sym typeface="Symbol"/>
              </a:rPr>
              <a:t>”</a:t>
            </a:r>
            <a:r>
              <a:rPr lang="sv-SE" dirty="0" smtClean="0"/>
              <a:t>a </a:t>
            </a:r>
            <a:r>
              <a:rPr lang="sv-SE" dirty="0">
                <a:sym typeface="Symbol"/>
              </a:rPr>
              <a:t></a:t>
            </a:r>
            <a:r>
              <a:rPr lang="sv-SE" dirty="0"/>
              <a:t> </a:t>
            </a:r>
            <a:r>
              <a:rPr lang="sv-SE" dirty="0" smtClean="0"/>
              <a:t>b” säger </a:t>
            </a:r>
            <a:r>
              <a:rPr lang="sv-SE" i="1" u="sng" dirty="0" smtClean="0"/>
              <a:t>inte</a:t>
            </a:r>
            <a:r>
              <a:rPr lang="sv-SE" dirty="0" smtClean="0"/>
              <a:t> samma sak som ”a </a:t>
            </a:r>
            <a:r>
              <a:rPr lang="sv-SE" dirty="0" smtClean="0">
                <a:sym typeface="Symbol"/>
              </a:rPr>
              <a:t> b”.</a:t>
            </a:r>
            <a:r>
              <a:rPr lang="sv-SE" dirty="0">
                <a:sym typeface="Symbol"/>
              </a:rPr>
              <a:t> </a:t>
            </a:r>
            <a:endParaRPr lang="sv-SE" dirty="0"/>
          </a:p>
        </p:txBody>
      </p:sp>
    </p:spTree>
    <p:extLst>
      <p:ext uri="{BB962C8B-B14F-4D97-AF65-F5344CB8AC3E}">
        <p14:creationId xmlns:p14="http://schemas.microsoft.com/office/powerpoint/2010/main" val="2199059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655547"/>
          </a:xfrm>
        </p:spPr>
        <p:txBody>
          <a:bodyPr/>
          <a:lstStyle/>
          <a:p>
            <a:r>
              <a:rPr lang="sv-SE" dirty="0" smtClean="0"/>
              <a:t>Potensmängder</a:t>
            </a:r>
            <a:endParaRPr lang="sv-SE" dirty="0"/>
          </a:p>
        </p:txBody>
      </p:sp>
      <p:sp>
        <p:nvSpPr>
          <p:cNvPr id="3" name="Platshållare för innehåll 2"/>
          <p:cNvSpPr>
            <a:spLocks noGrp="1"/>
          </p:cNvSpPr>
          <p:nvPr>
            <p:ph idx="1"/>
          </p:nvPr>
        </p:nvSpPr>
        <p:spPr>
          <a:xfrm>
            <a:off x="779463" y="1372330"/>
            <a:ext cx="7583487" cy="4665400"/>
          </a:xfrm>
        </p:spPr>
        <p:txBody>
          <a:bodyPr>
            <a:normAutofit fontScale="92500" lnSpcReduction="10000"/>
          </a:bodyPr>
          <a:lstStyle/>
          <a:p>
            <a:r>
              <a:rPr lang="sv-SE" dirty="0" smtClean="0"/>
              <a:t>Med hjälp av delmängder kan vi för varje mängd a bilda potensmängden </a:t>
            </a:r>
            <a:r>
              <a:rPr lang="sv-SE" dirty="0" smtClean="0">
                <a:sym typeface="Symbol"/>
              </a:rPr>
              <a:t>(a) (kallas för </a:t>
            </a:r>
            <a:r>
              <a:rPr lang="sv-SE" dirty="0" err="1" smtClean="0">
                <a:sym typeface="Symbol"/>
              </a:rPr>
              <a:t>Weierstrass</a:t>
            </a:r>
            <a:r>
              <a:rPr lang="sv-SE" dirty="0" smtClean="0">
                <a:sym typeface="Symbol"/>
              </a:rPr>
              <a:t> p), definierad som:</a:t>
            </a:r>
          </a:p>
          <a:p>
            <a:pPr marL="0" indent="0">
              <a:buNone/>
            </a:pPr>
            <a:r>
              <a:rPr lang="sv-SE" dirty="0" smtClean="0">
                <a:sym typeface="Symbol"/>
              </a:rPr>
              <a:t>		(a) </a:t>
            </a:r>
            <a:r>
              <a:rPr lang="sv-SE" i="1" dirty="0"/>
              <a:t>=</a:t>
            </a:r>
            <a:r>
              <a:rPr lang="sv-SE" i="1" baseline="-25000" dirty="0" err="1"/>
              <a:t>df</a:t>
            </a:r>
            <a:r>
              <a:rPr lang="sv-SE" baseline="-25000" dirty="0"/>
              <a:t>. </a:t>
            </a:r>
            <a:r>
              <a:rPr lang="sv-SE" dirty="0" smtClean="0"/>
              <a:t>{x | x </a:t>
            </a:r>
            <a:r>
              <a:rPr lang="sv-SE" dirty="0">
                <a:sym typeface="Symbol"/>
              </a:rPr>
              <a:t> </a:t>
            </a:r>
            <a:r>
              <a:rPr lang="sv-SE" dirty="0" smtClean="0">
                <a:sym typeface="Symbol"/>
              </a:rPr>
              <a:t>a}</a:t>
            </a:r>
            <a:endParaRPr lang="sv-SE" dirty="0">
              <a:sym typeface="Symbol"/>
            </a:endParaRPr>
          </a:p>
          <a:p>
            <a:r>
              <a:rPr lang="sv-SE" dirty="0">
                <a:sym typeface="Symbol"/>
              </a:rPr>
              <a:t>(a) </a:t>
            </a:r>
            <a:r>
              <a:rPr lang="sv-SE" dirty="0" smtClean="0">
                <a:sym typeface="Symbol"/>
              </a:rPr>
              <a:t>är alltså mängden av </a:t>
            </a:r>
            <a:r>
              <a:rPr lang="sv-SE" dirty="0" err="1" smtClean="0">
                <a:sym typeface="Symbol"/>
              </a:rPr>
              <a:t>a’s</a:t>
            </a:r>
            <a:r>
              <a:rPr lang="sv-SE" dirty="0" smtClean="0">
                <a:sym typeface="Symbol"/>
              </a:rPr>
              <a:t> alla delmängder.  </a:t>
            </a:r>
          </a:p>
          <a:p>
            <a:r>
              <a:rPr lang="sv-SE" dirty="0" smtClean="0">
                <a:sym typeface="Symbol"/>
              </a:rPr>
              <a:t>Eftersom </a:t>
            </a:r>
            <a:r>
              <a:rPr lang="sv-SE" dirty="0">
                <a:sym typeface="Symbol"/>
              </a:rPr>
              <a:t>  a </a:t>
            </a:r>
            <a:r>
              <a:rPr lang="sv-SE" dirty="0" smtClean="0">
                <a:sym typeface="Symbol"/>
              </a:rPr>
              <a:t>och </a:t>
            </a:r>
            <a:r>
              <a:rPr lang="sv-SE" dirty="0">
                <a:sym typeface="Symbol"/>
              </a:rPr>
              <a:t>a  </a:t>
            </a:r>
            <a:r>
              <a:rPr lang="sv-SE" dirty="0" smtClean="0">
                <a:sym typeface="Symbol"/>
              </a:rPr>
              <a:t>a, så gäller alltid att:</a:t>
            </a:r>
          </a:p>
          <a:p>
            <a:pPr marL="0" indent="0">
              <a:buNone/>
            </a:pPr>
            <a:r>
              <a:rPr lang="sv-SE" dirty="0">
                <a:sym typeface="Symbol"/>
              </a:rPr>
              <a:t>	</a:t>
            </a:r>
            <a:r>
              <a:rPr lang="sv-SE" dirty="0" smtClean="0">
                <a:sym typeface="Symbol"/>
              </a:rPr>
              <a:t>	a </a:t>
            </a:r>
            <a:r>
              <a:rPr lang="sv-SE" dirty="0">
                <a:sym typeface="Symbol"/>
              </a:rPr>
              <a:t> </a:t>
            </a:r>
            <a:r>
              <a:rPr lang="sv-SE" dirty="0" smtClean="0">
                <a:sym typeface="Symbol"/>
              </a:rPr>
              <a:t></a:t>
            </a:r>
            <a:r>
              <a:rPr lang="sv-SE" dirty="0">
                <a:sym typeface="Symbol"/>
              </a:rPr>
              <a:t>(a) </a:t>
            </a:r>
            <a:endParaRPr lang="sv-SE" dirty="0" smtClean="0">
              <a:sym typeface="Symbol"/>
            </a:endParaRPr>
          </a:p>
          <a:p>
            <a:pPr marL="0" indent="0">
              <a:buNone/>
            </a:pPr>
            <a:r>
              <a:rPr lang="sv-SE" dirty="0" smtClean="0">
                <a:sym typeface="Symbol"/>
              </a:rPr>
              <a:t>		</a:t>
            </a:r>
            <a:r>
              <a:rPr lang="sv-SE" dirty="0">
                <a:sym typeface="Symbol"/>
              </a:rPr>
              <a:t></a:t>
            </a:r>
            <a:r>
              <a:rPr lang="sv-SE" dirty="0" smtClean="0">
                <a:sym typeface="Symbol"/>
              </a:rPr>
              <a:t> </a:t>
            </a:r>
            <a:r>
              <a:rPr lang="sv-SE" dirty="0">
                <a:sym typeface="Symbol"/>
              </a:rPr>
              <a:t> (a) </a:t>
            </a:r>
          </a:p>
          <a:p>
            <a:pPr marL="0" indent="0">
              <a:buNone/>
            </a:pPr>
            <a:r>
              <a:rPr lang="sv-SE" b="1" dirty="0" smtClean="0">
                <a:sym typeface="Symbol"/>
              </a:rPr>
              <a:t>OBS! </a:t>
            </a:r>
            <a:r>
              <a:rPr lang="sv-SE" dirty="0" smtClean="0">
                <a:sym typeface="Symbol"/>
              </a:rPr>
              <a:t></a:t>
            </a:r>
            <a:r>
              <a:rPr lang="sv-SE" dirty="0">
                <a:sym typeface="Symbol"/>
              </a:rPr>
              <a:t>(a)</a:t>
            </a:r>
            <a:r>
              <a:rPr lang="sv-SE" dirty="0" smtClean="0">
                <a:sym typeface="Symbol"/>
              </a:rPr>
              <a:t> måste innehålla ett element för varje kombination av element i a, vilket betyder att om a har n element, så måste </a:t>
            </a:r>
            <a:r>
              <a:rPr lang="sv-SE" dirty="0">
                <a:sym typeface="Symbol"/>
              </a:rPr>
              <a:t>(a</a:t>
            </a:r>
            <a:r>
              <a:rPr lang="sv-SE" dirty="0" smtClean="0">
                <a:sym typeface="Symbol"/>
              </a:rPr>
              <a:t>) ha 2</a:t>
            </a:r>
            <a:r>
              <a:rPr lang="sv-SE" baseline="30000" dirty="0" smtClean="0">
                <a:sym typeface="Symbol"/>
              </a:rPr>
              <a:t>n</a:t>
            </a:r>
            <a:r>
              <a:rPr lang="sv-SE" dirty="0" smtClean="0">
                <a:sym typeface="Symbol"/>
              </a:rPr>
              <a:t> element. </a:t>
            </a:r>
            <a:endParaRPr lang="sv-SE" dirty="0"/>
          </a:p>
          <a:p>
            <a:endParaRPr lang="sv-SE" dirty="0"/>
          </a:p>
        </p:txBody>
      </p:sp>
    </p:spTree>
    <p:extLst>
      <p:ext uri="{BB962C8B-B14F-4D97-AF65-F5344CB8AC3E}">
        <p14:creationId xmlns:p14="http://schemas.microsoft.com/office/powerpoint/2010/main" val="4707171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574687"/>
          </a:xfrm>
        </p:spPr>
        <p:txBody>
          <a:bodyPr/>
          <a:lstStyle/>
          <a:p>
            <a:r>
              <a:rPr lang="sv-SE" sz="2800" dirty="0" smtClean="0"/>
              <a:t>Övning 4</a:t>
            </a:r>
            <a:endParaRPr lang="sv-SE" sz="2800" dirty="0"/>
          </a:p>
        </p:txBody>
      </p:sp>
      <p:sp>
        <p:nvSpPr>
          <p:cNvPr id="3" name="Platshållare för innehåll 2"/>
          <p:cNvSpPr>
            <a:spLocks noGrp="1"/>
          </p:cNvSpPr>
          <p:nvPr>
            <p:ph idx="1"/>
          </p:nvPr>
        </p:nvSpPr>
        <p:spPr>
          <a:xfrm>
            <a:off x="779463" y="1383232"/>
            <a:ext cx="7583487" cy="4654498"/>
          </a:xfrm>
        </p:spPr>
        <p:txBody>
          <a:bodyPr/>
          <a:lstStyle/>
          <a:p>
            <a:r>
              <a:rPr lang="sv-SE" dirty="0" smtClean="0"/>
              <a:t>Vilka element innehåller följande potensmängder?</a:t>
            </a:r>
          </a:p>
          <a:p>
            <a:pPr lvl="1"/>
            <a:r>
              <a:rPr lang="sv-SE" dirty="0" smtClean="0"/>
              <a:t>(a) </a:t>
            </a:r>
            <a:r>
              <a:rPr lang="sv-SE" dirty="0" smtClean="0">
                <a:sym typeface="Symbol"/>
              </a:rPr>
              <a:t></a:t>
            </a:r>
            <a:r>
              <a:rPr lang="sv-SE" dirty="0" smtClean="0"/>
              <a:t>{a</a:t>
            </a:r>
            <a:r>
              <a:rPr lang="sv-SE" dirty="0" smtClean="0">
                <a:sym typeface="Symbol"/>
              </a:rPr>
              <a:t>}</a:t>
            </a:r>
          </a:p>
          <a:p>
            <a:pPr lvl="1"/>
            <a:r>
              <a:rPr lang="sv-SE" dirty="0" smtClean="0">
                <a:sym typeface="Symbol"/>
              </a:rPr>
              <a:t>(b) </a:t>
            </a:r>
          </a:p>
          <a:p>
            <a:pPr lvl="1"/>
            <a:r>
              <a:rPr lang="sv-SE" dirty="0" smtClean="0">
                <a:sym typeface="Symbol"/>
              </a:rPr>
              <a:t>(c) </a:t>
            </a:r>
            <a:r>
              <a:rPr lang="sv-SE" dirty="0">
                <a:sym typeface="Symbol"/>
              </a:rPr>
              <a:t></a:t>
            </a:r>
            <a:r>
              <a:rPr lang="sv-SE" dirty="0" smtClean="0"/>
              <a:t>{</a:t>
            </a:r>
            <a:r>
              <a:rPr lang="sv-SE" dirty="0" smtClean="0">
                <a:sym typeface="Symbol"/>
              </a:rPr>
              <a:t>a, b}</a:t>
            </a:r>
          </a:p>
          <a:p>
            <a:pPr lvl="1"/>
            <a:r>
              <a:rPr lang="sv-SE" dirty="0" smtClean="0">
                <a:sym typeface="Symbol"/>
              </a:rPr>
              <a:t>(d) </a:t>
            </a:r>
            <a:r>
              <a:rPr lang="sv-SE" dirty="0">
                <a:sym typeface="Symbol"/>
              </a:rPr>
              <a:t></a:t>
            </a:r>
            <a:r>
              <a:rPr lang="sv-SE" dirty="0"/>
              <a:t>{</a:t>
            </a:r>
            <a:r>
              <a:rPr lang="sv-SE" dirty="0">
                <a:sym typeface="Symbol"/>
              </a:rPr>
              <a:t></a:t>
            </a:r>
            <a:r>
              <a:rPr lang="sv-SE" dirty="0" smtClean="0">
                <a:sym typeface="Symbol"/>
              </a:rPr>
              <a:t>}</a:t>
            </a:r>
          </a:p>
          <a:p>
            <a:pPr lvl="1"/>
            <a:r>
              <a:rPr lang="sv-SE" dirty="0" smtClean="0">
                <a:sym typeface="Symbol"/>
              </a:rPr>
              <a:t>(e) </a:t>
            </a:r>
            <a:r>
              <a:rPr lang="sv-SE" dirty="0" smtClean="0"/>
              <a:t>{</a:t>
            </a:r>
            <a:r>
              <a:rPr lang="sv-SE" dirty="0" smtClean="0">
                <a:sym typeface="Symbol"/>
              </a:rPr>
              <a:t>a}</a:t>
            </a:r>
          </a:p>
          <a:p>
            <a:pPr lvl="1"/>
            <a:r>
              <a:rPr lang="sv-SE" dirty="0" smtClean="0">
                <a:sym typeface="Symbol"/>
              </a:rPr>
              <a:t>(f) </a:t>
            </a:r>
            <a:r>
              <a:rPr lang="sv-SE" dirty="0">
                <a:sym typeface="Symbol"/>
              </a:rPr>
              <a:t></a:t>
            </a:r>
            <a:r>
              <a:rPr lang="sv-SE" dirty="0"/>
              <a:t>{</a:t>
            </a:r>
            <a:r>
              <a:rPr lang="sv-SE" dirty="0" smtClean="0">
                <a:sym typeface="Symbol"/>
              </a:rPr>
              <a:t>a, b, c}</a:t>
            </a:r>
          </a:p>
          <a:p>
            <a:pPr lvl="1"/>
            <a:r>
              <a:rPr lang="sv-SE" dirty="0" smtClean="0">
                <a:sym typeface="Symbol"/>
              </a:rPr>
              <a:t>(g) </a:t>
            </a:r>
            <a:r>
              <a:rPr lang="sv-SE" dirty="0"/>
              <a:t>{</a:t>
            </a:r>
            <a:r>
              <a:rPr lang="sv-SE" dirty="0">
                <a:sym typeface="Symbol"/>
              </a:rPr>
              <a:t>a, b}</a:t>
            </a:r>
          </a:p>
          <a:p>
            <a:pPr marL="282575" lvl="1" indent="0">
              <a:buNone/>
            </a:pPr>
            <a:endParaRPr lang="sv-SE" dirty="0">
              <a:sym typeface="Symbol"/>
            </a:endParaRPr>
          </a:p>
          <a:p>
            <a:pPr lvl="1"/>
            <a:endParaRPr lang="sv-SE" dirty="0">
              <a:sym typeface="Symbol"/>
            </a:endParaRPr>
          </a:p>
          <a:p>
            <a:pPr lvl="1"/>
            <a:endParaRPr lang="sv-SE" dirty="0"/>
          </a:p>
        </p:txBody>
      </p:sp>
    </p:spTree>
    <p:extLst>
      <p:ext uri="{BB962C8B-B14F-4D97-AF65-F5344CB8AC3E}">
        <p14:creationId xmlns:p14="http://schemas.microsoft.com/office/powerpoint/2010/main" val="13961394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655547"/>
          </a:xfrm>
        </p:spPr>
        <p:txBody>
          <a:bodyPr/>
          <a:lstStyle/>
          <a:p>
            <a:r>
              <a:rPr lang="sv-SE" sz="2800" dirty="0" smtClean="0">
                <a:latin typeface="Arial"/>
                <a:cs typeface="Arial"/>
              </a:rPr>
              <a:t>Vad är en mängd?</a:t>
            </a:r>
            <a:endParaRPr lang="sv-SE" sz="2800" dirty="0">
              <a:latin typeface="Arial"/>
              <a:cs typeface="Arial"/>
            </a:endParaRPr>
          </a:p>
        </p:txBody>
      </p:sp>
      <p:sp>
        <p:nvSpPr>
          <p:cNvPr id="3" name="Platshållare för innehåll 2"/>
          <p:cNvSpPr>
            <a:spLocks noGrp="1"/>
          </p:cNvSpPr>
          <p:nvPr>
            <p:ph idx="1"/>
          </p:nvPr>
        </p:nvSpPr>
        <p:spPr>
          <a:xfrm>
            <a:off x="779463" y="1255537"/>
            <a:ext cx="7583487" cy="4782194"/>
          </a:xfrm>
        </p:spPr>
        <p:txBody>
          <a:bodyPr>
            <a:normAutofit/>
          </a:bodyPr>
          <a:lstStyle/>
          <a:p>
            <a:r>
              <a:rPr lang="sv-SE" dirty="0" smtClean="0">
                <a:cs typeface="Arial"/>
              </a:rPr>
              <a:t>Mängdläran är läran om mängder. Men vad är en mängd?</a:t>
            </a:r>
            <a:endParaRPr lang="sv-SE" dirty="0">
              <a:cs typeface="Arial"/>
            </a:endParaRPr>
          </a:p>
          <a:p>
            <a:pPr marL="0" indent="0">
              <a:buNone/>
            </a:pPr>
            <a:r>
              <a:rPr lang="sv-SE" dirty="0" smtClean="0">
                <a:cs typeface="Arial"/>
              </a:rPr>
              <a:t>	(A) </a:t>
            </a:r>
            <a:r>
              <a:rPr lang="sv-SE" i="1" dirty="0" smtClean="0">
                <a:cs typeface="Arial"/>
              </a:rPr>
              <a:t>En mängd är en klass</a:t>
            </a:r>
            <a:r>
              <a:rPr lang="sv-SE" dirty="0" smtClean="0">
                <a:cs typeface="Arial"/>
              </a:rPr>
              <a:t>: extensionen av ett 	predikat, ett begrepp eller ett villkor (allt som 	uppfyller villkoret). En logisk tolkning som 	förknippas med </a:t>
            </a:r>
            <a:r>
              <a:rPr lang="sv-SE" dirty="0" err="1" smtClean="0">
                <a:cs typeface="Arial"/>
              </a:rPr>
              <a:t>Frege</a:t>
            </a:r>
            <a:r>
              <a:rPr lang="sv-SE" dirty="0" smtClean="0">
                <a:cs typeface="Arial"/>
              </a:rPr>
              <a:t>. </a:t>
            </a:r>
            <a:endParaRPr lang="sv-SE" dirty="0">
              <a:cs typeface="Arial"/>
            </a:endParaRPr>
          </a:p>
          <a:p>
            <a:pPr marL="0" indent="0">
              <a:buNone/>
            </a:pPr>
            <a:r>
              <a:rPr lang="sv-SE" dirty="0" smtClean="0">
                <a:cs typeface="Arial"/>
              </a:rPr>
              <a:t>	(B) </a:t>
            </a:r>
            <a:r>
              <a:rPr lang="sv-SE" i="1" dirty="0" smtClean="0">
                <a:cs typeface="Arial"/>
              </a:rPr>
              <a:t>En mängd är en samling av ting</a:t>
            </a:r>
            <a:r>
              <a:rPr lang="sv-SE" dirty="0" smtClean="0">
                <a:cs typeface="Arial"/>
              </a:rPr>
              <a:t>, samlade i 	tanken till ett annat ting. Mängden som sådan har 	ingen nödvändig koppling till något begrepp. En 	matematisk tolkning som förknippas med </a:t>
            </a:r>
            <a:r>
              <a:rPr lang="sv-SE" dirty="0" err="1" smtClean="0">
                <a:cs typeface="Arial"/>
              </a:rPr>
              <a:t>Cantor</a:t>
            </a:r>
            <a:r>
              <a:rPr lang="sv-SE" dirty="0" smtClean="0">
                <a:cs typeface="Arial"/>
              </a:rPr>
              <a:t>.  </a:t>
            </a:r>
            <a:endParaRPr lang="sv-SE" dirty="0">
              <a:cs typeface="Arial"/>
            </a:endParaRPr>
          </a:p>
        </p:txBody>
      </p:sp>
    </p:spTree>
    <p:extLst>
      <p:ext uri="{BB962C8B-B14F-4D97-AF65-F5344CB8AC3E}">
        <p14:creationId xmlns:p14="http://schemas.microsoft.com/office/powerpoint/2010/main" val="1094349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684746"/>
          </a:xfrm>
        </p:spPr>
        <p:txBody>
          <a:bodyPr/>
          <a:lstStyle/>
          <a:p>
            <a:r>
              <a:rPr lang="sv-SE" sz="2800" dirty="0" smtClean="0">
                <a:cs typeface="Arial"/>
              </a:rPr>
              <a:t>Naiv mängdlära</a:t>
            </a:r>
            <a:endParaRPr lang="sv-SE" sz="2800" dirty="0">
              <a:cs typeface="Arial"/>
            </a:endParaRPr>
          </a:p>
        </p:txBody>
      </p:sp>
      <p:sp>
        <p:nvSpPr>
          <p:cNvPr id="3" name="Platshållare för innehåll 2"/>
          <p:cNvSpPr>
            <a:spLocks noGrp="1"/>
          </p:cNvSpPr>
          <p:nvPr>
            <p:ph idx="1"/>
          </p:nvPr>
        </p:nvSpPr>
        <p:spPr>
          <a:xfrm>
            <a:off x="779463" y="1430727"/>
            <a:ext cx="7583487" cy="4607003"/>
          </a:xfrm>
        </p:spPr>
        <p:txBody>
          <a:bodyPr/>
          <a:lstStyle/>
          <a:p>
            <a:r>
              <a:rPr lang="sv-SE" dirty="0" smtClean="0">
                <a:cs typeface="Arial"/>
              </a:rPr>
              <a:t>En mängd är ett objekt, vartill en eller flera antal andra objekt står i relationen </a:t>
            </a:r>
            <a:r>
              <a:rPr lang="sv-SE" i="1" dirty="0" smtClean="0">
                <a:cs typeface="Arial"/>
              </a:rPr>
              <a:t>medlemskap</a:t>
            </a:r>
            <a:r>
              <a:rPr lang="sv-SE" dirty="0" smtClean="0">
                <a:cs typeface="Arial"/>
              </a:rPr>
              <a:t> (med ett undantag).</a:t>
            </a:r>
          </a:p>
          <a:p>
            <a:r>
              <a:rPr lang="sv-SE" dirty="0" smtClean="0">
                <a:cs typeface="Arial"/>
              </a:rPr>
              <a:t>Om b är en mängd och a är ett objekt skriver vi:</a:t>
            </a:r>
          </a:p>
          <a:p>
            <a:pPr marL="0" indent="0">
              <a:buNone/>
            </a:pPr>
            <a:r>
              <a:rPr lang="sv-SE" dirty="0">
                <a:cs typeface="Arial"/>
              </a:rPr>
              <a:t>	</a:t>
            </a:r>
            <a:r>
              <a:rPr lang="sv-SE" dirty="0" smtClean="0">
                <a:cs typeface="Arial"/>
              </a:rPr>
              <a:t>		a </a:t>
            </a:r>
            <a:r>
              <a:rPr lang="sv-SE" dirty="0" smtClean="0">
                <a:sym typeface="Symbol"/>
              </a:rPr>
              <a:t> b,</a:t>
            </a:r>
          </a:p>
          <a:p>
            <a:pPr marL="0" indent="0">
              <a:buNone/>
            </a:pPr>
            <a:r>
              <a:rPr lang="sv-SE" dirty="0" smtClean="0">
                <a:sym typeface="Symbol"/>
              </a:rPr>
              <a:t>   </a:t>
            </a:r>
            <a:r>
              <a:rPr lang="sv-SE" dirty="0" err="1" smtClean="0">
                <a:sym typeface="Symbol"/>
              </a:rPr>
              <a:t>omm</a:t>
            </a:r>
            <a:r>
              <a:rPr lang="sv-SE" dirty="0" smtClean="0">
                <a:sym typeface="Symbol"/>
              </a:rPr>
              <a:t> a är en medlem i b (alt. a är ett </a:t>
            </a:r>
            <a:r>
              <a:rPr lang="sv-SE" i="1" dirty="0" smtClean="0">
                <a:sym typeface="Symbol"/>
              </a:rPr>
              <a:t>element</a:t>
            </a:r>
            <a:r>
              <a:rPr lang="sv-SE" dirty="0" smtClean="0">
                <a:sym typeface="Symbol"/>
              </a:rPr>
              <a:t> i b) </a:t>
            </a:r>
          </a:p>
          <a:p>
            <a:pPr marL="0" indent="0">
              <a:buNone/>
            </a:pPr>
            <a:r>
              <a:rPr lang="sv-SE" dirty="0" smtClean="0">
                <a:sym typeface="Symbol"/>
              </a:rPr>
              <a:t>	     </a:t>
            </a:r>
            <a:r>
              <a:rPr lang="sv-SE" b="1" dirty="0" smtClean="0">
                <a:sym typeface="Symbol"/>
              </a:rPr>
              <a:t>OBS! </a:t>
            </a:r>
            <a:r>
              <a:rPr lang="sv-SE" dirty="0" smtClean="0">
                <a:sym typeface="Symbol"/>
              </a:rPr>
              <a:t>(a  b) skriver vi som a </a:t>
            </a:r>
            <a:r>
              <a:rPr lang="sv-SE" dirty="0">
                <a:sym typeface="Symbol"/>
              </a:rPr>
              <a:t></a:t>
            </a:r>
            <a:r>
              <a:rPr lang="sv-SE" dirty="0"/>
              <a:t> </a:t>
            </a:r>
            <a:r>
              <a:rPr lang="sv-SE" dirty="0" smtClean="0"/>
              <a:t>b</a:t>
            </a:r>
            <a:endParaRPr lang="sv-SE" dirty="0"/>
          </a:p>
          <a:p>
            <a:pPr marL="0" indent="0">
              <a:buNone/>
            </a:pPr>
            <a:endParaRPr lang="sv-SE" dirty="0"/>
          </a:p>
          <a:p>
            <a:pPr marL="0" indent="0">
              <a:buNone/>
            </a:pPr>
            <a:endParaRPr lang="sv-SE" dirty="0">
              <a:latin typeface="Arial"/>
              <a:cs typeface="Arial"/>
            </a:endParaRPr>
          </a:p>
        </p:txBody>
      </p:sp>
    </p:spTree>
    <p:extLst>
      <p:ext uri="{BB962C8B-B14F-4D97-AF65-F5344CB8AC3E}">
        <p14:creationId xmlns:p14="http://schemas.microsoft.com/office/powerpoint/2010/main" val="2791714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655547"/>
          </a:xfrm>
        </p:spPr>
        <p:txBody>
          <a:bodyPr/>
          <a:lstStyle/>
          <a:p>
            <a:r>
              <a:rPr lang="sv-SE" sz="2800" dirty="0" smtClean="0">
                <a:cs typeface="Arial"/>
              </a:rPr>
              <a:t>Naiv mängdlära</a:t>
            </a:r>
            <a:endParaRPr lang="sv-SE" sz="2800" dirty="0">
              <a:cs typeface="Arial"/>
            </a:endParaRPr>
          </a:p>
        </p:txBody>
      </p:sp>
      <p:sp>
        <p:nvSpPr>
          <p:cNvPr id="3" name="Platshållare för innehåll 2"/>
          <p:cNvSpPr>
            <a:spLocks noGrp="1"/>
          </p:cNvSpPr>
          <p:nvPr>
            <p:ph idx="1"/>
          </p:nvPr>
        </p:nvSpPr>
        <p:spPr>
          <a:xfrm>
            <a:off x="779463" y="1284734"/>
            <a:ext cx="7731336" cy="4752996"/>
          </a:xfrm>
        </p:spPr>
        <p:txBody>
          <a:bodyPr/>
          <a:lstStyle/>
          <a:p>
            <a:r>
              <a:rPr lang="sv-SE" dirty="0" smtClean="0">
                <a:cs typeface="Arial"/>
              </a:rPr>
              <a:t>Låt x, y, z… vara variabler över domänen av alla objekt, och a, b, c, vara variabler över domänen av mängder.</a:t>
            </a:r>
          </a:p>
          <a:p>
            <a:r>
              <a:rPr lang="sv-SE" dirty="0" smtClean="0">
                <a:cs typeface="Arial"/>
              </a:rPr>
              <a:t>Vi kan specificera en mängd på två sätt:</a:t>
            </a:r>
          </a:p>
          <a:p>
            <a:pPr lvl="1"/>
            <a:r>
              <a:rPr lang="sv-SE" dirty="0" smtClean="0">
                <a:cs typeface="Arial"/>
              </a:rPr>
              <a:t>(i) genom att räkna upp dess medlemmar. Om b innehåller talen 1, 6 och 7, och ingenting annat, så skriver vi </a:t>
            </a:r>
            <a:r>
              <a:rPr lang="sv-SE" dirty="0" smtClean="0">
                <a:cs typeface="Arial"/>
                <a:sym typeface="Symbol"/>
              </a:rPr>
              <a:t>1, 6, 7. Detta sätt korresponderar mot tolkning (B). </a:t>
            </a:r>
          </a:p>
          <a:p>
            <a:pPr lvl="1"/>
            <a:endParaRPr lang="sv-SE" dirty="0">
              <a:cs typeface="Arial"/>
            </a:endParaRPr>
          </a:p>
          <a:p>
            <a:pPr lvl="1"/>
            <a:r>
              <a:rPr lang="sv-SE" dirty="0" smtClean="0">
                <a:cs typeface="Arial"/>
              </a:rPr>
              <a:t>(ii) genom att ge ett villkor som alla dess medlemmar och inga andra uppfyller. Om t.ex. b är mängden av alla udda tal, predikatet T(x) uttrycker att x är ett tal, och U(x) att x är udda, skriver vi b = </a:t>
            </a:r>
            <a:r>
              <a:rPr lang="sv-SE" dirty="0" smtClean="0">
                <a:sym typeface="Symbol"/>
              </a:rPr>
              <a:t></a:t>
            </a:r>
            <a:r>
              <a:rPr lang="sv-SE" dirty="0" err="1" smtClean="0">
                <a:sym typeface="Symbol"/>
              </a:rPr>
              <a:t>xT</a:t>
            </a:r>
            <a:r>
              <a:rPr lang="sv-SE" dirty="0" smtClean="0">
                <a:sym typeface="Symbol"/>
              </a:rPr>
              <a:t>(x) </a:t>
            </a:r>
            <a:r>
              <a:rPr lang="sv-SE" dirty="0">
                <a:sym typeface="Symbol"/>
              </a:rPr>
              <a:t></a:t>
            </a:r>
            <a:r>
              <a:rPr lang="sv-SE" dirty="0"/>
              <a:t> </a:t>
            </a:r>
            <a:r>
              <a:rPr lang="sv-SE" dirty="0" smtClean="0"/>
              <a:t>U(x)</a:t>
            </a:r>
            <a:r>
              <a:rPr lang="sv-SE" dirty="0" smtClean="0">
                <a:sym typeface="Symbol"/>
              </a:rPr>
              <a:t> (uttalas ”b är mängden av de x sådana att T(x) och U(x)”). Detta sätt korresponderar mot tolkning (A).</a:t>
            </a:r>
            <a:endParaRPr lang="sv-SE" dirty="0"/>
          </a:p>
          <a:p>
            <a:pPr lvl="1"/>
            <a:endParaRPr lang="sv-SE" dirty="0"/>
          </a:p>
          <a:p>
            <a:pPr lvl="1"/>
            <a:endParaRPr lang="sv-SE" dirty="0">
              <a:latin typeface="Arial"/>
              <a:cs typeface="Arial"/>
            </a:endParaRPr>
          </a:p>
        </p:txBody>
      </p:sp>
    </p:spTree>
    <p:extLst>
      <p:ext uri="{BB962C8B-B14F-4D97-AF65-F5344CB8AC3E}">
        <p14:creationId xmlns:p14="http://schemas.microsoft.com/office/powerpoint/2010/main" val="3363892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889135"/>
          </a:xfrm>
        </p:spPr>
        <p:txBody>
          <a:bodyPr/>
          <a:lstStyle/>
          <a:p>
            <a:r>
              <a:rPr lang="sv-SE" sz="2800" dirty="0" smtClean="0"/>
              <a:t>Naiv mängdlära</a:t>
            </a:r>
            <a:br>
              <a:rPr lang="sv-SE" sz="2800" dirty="0" smtClean="0"/>
            </a:br>
            <a:r>
              <a:rPr lang="sv-SE" sz="2000" i="1" dirty="0" err="1" smtClean="0"/>
              <a:t>Extensionalitetsaxiomet</a:t>
            </a:r>
            <a:endParaRPr lang="sv-SE" sz="2000" i="1" dirty="0"/>
          </a:p>
        </p:txBody>
      </p:sp>
      <p:sp>
        <p:nvSpPr>
          <p:cNvPr id="3" name="Platshållare för innehåll 2"/>
          <p:cNvSpPr>
            <a:spLocks noGrp="1"/>
          </p:cNvSpPr>
          <p:nvPr>
            <p:ph idx="1"/>
          </p:nvPr>
        </p:nvSpPr>
        <p:spPr>
          <a:xfrm>
            <a:off x="779463" y="1503723"/>
            <a:ext cx="7583487" cy="4534007"/>
          </a:xfrm>
        </p:spPr>
        <p:txBody>
          <a:bodyPr>
            <a:normAutofit lnSpcReduction="10000"/>
          </a:bodyPr>
          <a:lstStyle/>
          <a:p>
            <a:r>
              <a:rPr lang="sv-SE" dirty="0" smtClean="0"/>
              <a:t>Från tolkning (A) och (B) ovan går det att motivera att mängden a är identisk med mängden b </a:t>
            </a:r>
            <a:r>
              <a:rPr lang="sv-SE" dirty="0" err="1" smtClean="0"/>
              <a:t>omm</a:t>
            </a:r>
            <a:r>
              <a:rPr lang="sv-SE" dirty="0" smtClean="0"/>
              <a:t> de har exakt samma medlemmar. Detta kallas för </a:t>
            </a:r>
            <a:r>
              <a:rPr lang="sv-SE" i="1" dirty="0" err="1" smtClean="0"/>
              <a:t>extensionalitetsaxiomet</a:t>
            </a:r>
            <a:r>
              <a:rPr lang="sv-SE" dirty="0" smtClean="0"/>
              <a:t> och betyder att en mängd bestäms entydigt av att vi för alla objekt bestämmer om de ingår i mängden eller inte. Vi skriver axiomet i FOL som följande:</a:t>
            </a:r>
          </a:p>
          <a:p>
            <a:pPr marL="0" indent="0">
              <a:buNone/>
            </a:pPr>
            <a:r>
              <a:rPr lang="sv-SE" dirty="0" smtClean="0"/>
              <a:t>	       </a:t>
            </a:r>
            <a:r>
              <a:rPr lang="sv-SE" dirty="0" smtClean="0">
                <a:sym typeface="Symbol"/>
              </a:rPr>
              <a:t></a:t>
            </a:r>
            <a:r>
              <a:rPr lang="sv-SE" dirty="0" err="1" smtClean="0">
                <a:sym typeface="Symbol"/>
              </a:rPr>
              <a:t>ab</a:t>
            </a:r>
            <a:r>
              <a:rPr lang="sv-SE" dirty="0" smtClean="0">
                <a:sym typeface="Symbol"/>
              </a:rPr>
              <a:t>(x(x </a:t>
            </a:r>
            <a:r>
              <a:rPr lang="sv-SE" dirty="0">
                <a:sym typeface="Symbol"/>
              </a:rPr>
              <a:t></a:t>
            </a:r>
            <a:r>
              <a:rPr lang="sv-SE" dirty="0"/>
              <a:t> </a:t>
            </a:r>
            <a:r>
              <a:rPr lang="sv-SE" dirty="0" smtClean="0"/>
              <a:t>a </a:t>
            </a:r>
            <a:r>
              <a:rPr lang="sv-SE" dirty="0" smtClean="0">
                <a:sym typeface="Symbol"/>
              </a:rPr>
              <a:t></a:t>
            </a:r>
            <a:r>
              <a:rPr lang="sv-SE" dirty="0" smtClean="0"/>
              <a:t> x </a:t>
            </a:r>
            <a:r>
              <a:rPr lang="sv-SE" dirty="0" smtClean="0">
                <a:sym typeface="Symbol"/>
              </a:rPr>
              <a:t> b) </a:t>
            </a:r>
            <a:r>
              <a:rPr lang="sv-SE" dirty="0">
                <a:sym typeface="Symbol"/>
              </a:rPr>
              <a:t></a:t>
            </a:r>
            <a:r>
              <a:rPr lang="sv-SE" dirty="0"/>
              <a:t> </a:t>
            </a:r>
            <a:r>
              <a:rPr lang="sv-SE" dirty="0" smtClean="0"/>
              <a:t>a = b)</a:t>
            </a:r>
            <a:endParaRPr lang="sv-SE" dirty="0"/>
          </a:p>
          <a:p>
            <a:pPr marL="0" indent="0">
              <a:buNone/>
            </a:pPr>
            <a:r>
              <a:rPr lang="sv-SE" b="1" dirty="0" smtClean="0"/>
              <a:t>OBS! </a:t>
            </a:r>
            <a:r>
              <a:rPr lang="sv-SE" dirty="0" smtClean="0"/>
              <a:t>Ordningen har ingen betydelse. Detta innebär att det är meningslöst att påstå att en mängd innehåller två exemplar av någonting: antingen ingår objektet eller så gör det inte det, och det finns ingenting sådant som att ingå ”två gånger”. </a:t>
            </a:r>
            <a:endParaRPr lang="sv-SE" dirty="0"/>
          </a:p>
        </p:txBody>
      </p:sp>
    </p:spTree>
    <p:extLst>
      <p:ext uri="{BB962C8B-B14F-4D97-AF65-F5344CB8AC3E}">
        <p14:creationId xmlns:p14="http://schemas.microsoft.com/office/powerpoint/2010/main" val="1320732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830738"/>
          </a:xfrm>
        </p:spPr>
        <p:txBody>
          <a:bodyPr/>
          <a:lstStyle/>
          <a:p>
            <a:r>
              <a:rPr lang="sv-SE" sz="2800" dirty="0"/>
              <a:t>Naiv mängdlära</a:t>
            </a:r>
            <a:br>
              <a:rPr lang="sv-SE" sz="2800" dirty="0"/>
            </a:br>
            <a:r>
              <a:rPr lang="sv-SE" sz="2000" i="1" dirty="0" smtClean="0"/>
              <a:t>Abstraktionsaxiomet (eng. </a:t>
            </a:r>
            <a:r>
              <a:rPr lang="sv-SE" sz="2000" i="1" dirty="0" err="1" smtClean="0"/>
              <a:t>comprehension</a:t>
            </a:r>
            <a:r>
              <a:rPr lang="sv-SE" sz="2000" i="1" dirty="0" smtClean="0"/>
              <a:t>)</a:t>
            </a:r>
            <a:endParaRPr lang="sv-SE" sz="2000" dirty="0"/>
          </a:p>
        </p:txBody>
      </p:sp>
      <p:sp>
        <p:nvSpPr>
          <p:cNvPr id="3" name="Platshållare för innehåll 2"/>
          <p:cNvSpPr>
            <a:spLocks noGrp="1"/>
          </p:cNvSpPr>
          <p:nvPr>
            <p:ph idx="1"/>
          </p:nvPr>
        </p:nvSpPr>
        <p:spPr>
          <a:xfrm>
            <a:off x="779463" y="1459925"/>
            <a:ext cx="7583487" cy="4577805"/>
          </a:xfrm>
        </p:spPr>
        <p:txBody>
          <a:bodyPr>
            <a:normAutofit/>
          </a:bodyPr>
          <a:lstStyle/>
          <a:p>
            <a:r>
              <a:rPr lang="sv-SE" dirty="0" smtClean="0"/>
              <a:t>Den andra principen i den naiva (intuitiva mängdläran). </a:t>
            </a:r>
            <a:endParaRPr lang="sv-SE" dirty="0"/>
          </a:p>
          <a:p>
            <a:r>
              <a:rPr lang="sv-SE" dirty="0" smtClean="0"/>
              <a:t>Den säger att för varje formel P(x) i FOL med fri variabel x entydigt bestämmer en mängd – närmare bestämt mängden </a:t>
            </a:r>
            <a:r>
              <a:rPr lang="sv-SE" smtClean="0"/>
              <a:t>av alla </a:t>
            </a:r>
            <a:r>
              <a:rPr lang="sv-SE" dirty="0" smtClean="0"/>
              <a:t>ting som gör P(x) till en sann sats om x tar någon av dem som värde:</a:t>
            </a:r>
          </a:p>
          <a:p>
            <a:pPr marL="0" indent="0">
              <a:buNone/>
            </a:pPr>
            <a:r>
              <a:rPr lang="sv-SE" dirty="0">
                <a:sym typeface="Symbol"/>
              </a:rPr>
              <a:t>	</a:t>
            </a:r>
            <a:r>
              <a:rPr lang="sv-SE" dirty="0" smtClean="0">
                <a:sym typeface="Symbol"/>
              </a:rPr>
              <a:t>	</a:t>
            </a:r>
            <a:r>
              <a:rPr lang="sv-SE" dirty="0" err="1" smtClean="0">
                <a:sym typeface="Symbol"/>
              </a:rPr>
              <a:t>ax</a:t>
            </a:r>
            <a:r>
              <a:rPr lang="sv-SE" dirty="0" smtClean="0">
                <a:sym typeface="Symbol"/>
              </a:rPr>
              <a:t>(x</a:t>
            </a:r>
            <a:r>
              <a:rPr lang="sv-SE" dirty="0" smtClean="0"/>
              <a:t> </a:t>
            </a:r>
            <a:r>
              <a:rPr lang="sv-SE" dirty="0" smtClean="0">
                <a:sym typeface="Symbol"/>
              </a:rPr>
              <a:t> a</a:t>
            </a:r>
            <a:r>
              <a:rPr lang="sv-SE" dirty="0" smtClean="0"/>
              <a:t> </a:t>
            </a:r>
            <a:r>
              <a:rPr lang="sv-SE" dirty="0" smtClean="0">
                <a:sym typeface="Symbol"/>
              </a:rPr>
              <a:t> P(x))</a:t>
            </a:r>
            <a:r>
              <a:rPr lang="sv-SE" dirty="0" smtClean="0"/>
              <a:t> </a:t>
            </a:r>
          </a:p>
          <a:p>
            <a:pPr marL="0" indent="0">
              <a:buNone/>
            </a:pPr>
            <a:r>
              <a:rPr lang="sv-SE" b="1" dirty="0" smtClean="0"/>
              <a:t>OBS! </a:t>
            </a:r>
            <a:r>
              <a:rPr lang="sv-SE" dirty="0" smtClean="0"/>
              <a:t>Detta är egentligen ett axiomschema snarare än ett enskilt axiom eftersom P(x) kan vara vilken formel som helst. Om a är mängden av objekt som uppfyller villkoret P(x), så skriver vi a = </a:t>
            </a:r>
            <a:r>
              <a:rPr lang="sv-SE" dirty="0" smtClean="0">
                <a:sym typeface="Symbol"/>
              </a:rPr>
              <a:t>x  P(x). </a:t>
            </a:r>
            <a:endParaRPr lang="sv-SE" dirty="0"/>
          </a:p>
          <a:p>
            <a:pPr marL="0" indent="0">
              <a:buNone/>
            </a:pPr>
            <a:endParaRPr lang="sv-SE" dirty="0"/>
          </a:p>
        </p:txBody>
      </p:sp>
    </p:spTree>
    <p:extLst>
      <p:ext uri="{BB962C8B-B14F-4D97-AF65-F5344CB8AC3E}">
        <p14:creationId xmlns:p14="http://schemas.microsoft.com/office/powerpoint/2010/main" val="1618734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786940"/>
          </a:xfrm>
        </p:spPr>
        <p:txBody>
          <a:bodyPr/>
          <a:lstStyle/>
          <a:p>
            <a:r>
              <a:rPr lang="sv-SE" sz="2800" dirty="0" smtClean="0"/>
              <a:t>Naiv mängdlära</a:t>
            </a:r>
            <a:r>
              <a:rPr lang="sv-SE" dirty="0" smtClean="0"/>
              <a:t/>
            </a:r>
            <a:br>
              <a:rPr lang="sv-SE" dirty="0" smtClean="0"/>
            </a:br>
            <a:r>
              <a:rPr lang="sv-SE" sz="2000" dirty="0" smtClean="0"/>
              <a:t>Abstraktionsaxiomet</a:t>
            </a:r>
            <a:endParaRPr lang="sv-SE" sz="2000" dirty="0"/>
          </a:p>
        </p:txBody>
      </p:sp>
      <p:sp>
        <p:nvSpPr>
          <p:cNvPr id="3" name="Platshållare för innehåll 2"/>
          <p:cNvSpPr>
            <a:spLocks noGrp="1"/>
          </p:cNvSpPr>
          <p:nvPr>
            <p:ph idx="1"/>
          </p:nvPr>
        </p:nvSpPr>
        <p:spPr>
          <a:xfrm>
            <a:off x="779463" y="1489124"/>
            <a:ext cx="7583487" cy="4548606"/>
          </a:xfrm>
        </p:spPr>
        <p:txBody>
          <a:bodyPr/>
          <a:lstStyle/>
          <a:p>
            <a:r>
              <a:rPr lang="sv-SE" dirty="0" smtClean="0"/>
              <a:t>Som nämndes innan är ett annat sätt att specificera en mängd att räkna upp dess medlemmar: a = </a:t>
            </a:r>
            <a:r>
              <a:rPr lang="sv-SE" dirty="0" smtClean="0">
                <a:latin typeface="Arial"/>
                <a:cs typeface="Arial"/>
                <a:sym typeface="Symbol"/>
              </a:rPr>
              <a:t>c, d, e. Detta kan ses som en förkortning av:</a:t>
            </a:r>
          </a:p>
          <a:p>
            <a:pPr marL="0" indent="0">
              <a:buNone/>
            </a:pPr>
            <a:r>
              <a:rPr lang="sv-SE" dirty="0" smtClean="0">
                <a:latin typeface="Arial"/>
                <a:cs typeface="Arial"/>
                <a:sym typeface="Symbol"/>
              </a:rPr>
              <a:t> 	</a:t>
            </a:r>
            <a:r>
              <a:rPr lang="sv-SE" dirty="0" smtClean="0"/>
              <a:t>a </a:t>
            </a:r>
            <a:r>
              <a:rPr lang="sv-SE" dirty="0"/>
              <a:t>= </a:t>
            </a:r>
            <a:r>
              <a:rPr lang="sv-SE" dirty="0">
                <a:sym typeface="Symbol"/>
              </a:rPr>
              <a:t>x  </a:t>
            </a:r>
            <a:r>
              <a:rPr lang="sv-SE" dirty="0" smtClean="0">
                <a:sym typeface="Symbol"/>
              </a:rPr>
              <a:t>x = c </a:t>
            </a:r>
            <a:r>
              <a:rPr lang="sv-SE" dirty="0">
                <a:sym typeface="Symbol"/>
              </a:rPr>
              <a:t></a:t>
            </a:r>
            <a:r>
              <a:rPr lang="sv-SE" dirty="0"/>
              <a:t> </a:t>
            </a:r>
            <a:r>
              <a:rPr lang="sv-SE" dirty="0" smtClean="0"/>
              <a:t>x = d </a:t>
            </a:r>
            <a:r>
              <a:rPr lang="sv-SE" dirty="0" smtClean="0">
                <a:sym typeface="Symbol"/>
              </a:rPr>
              <a:t> x = e </a:t>
            </a:r>
            <a:endParaRPr lang="sv-SE" dirty="0" smtClean="0">
              <a:latin typeface="Arial"/>
              <a:cs typeface="Arial"/>
              <a:sym typeface="Symbol"/>
            </a:endParaRPr>
          </a:p>
          <a:p>
            <a:r>
              <a:rPr lang="sv-SE" dirty="0" smtClean="0">
                <a:latin typeface="Arial"/>
                <a:cs typeface="Arial"/>
                <a:sym typeface="Symbol"/>
              </a:rPr>
              <a:t>Från detta följer att </a:t>
            </a:r>
            <a:r>
              <a:rPr lang="sv-SE" dirty="0" smtClean="0">
                <a:sym typeface="Symbol"/>
              </a:rPr>
              <a:t>c, d, e, d, c = d, c, </a:t>
            </a:r>
            <a:r>
              <a:rPr lang="sv-SE" dirty="0">
                <a:sym typeface="Symbol"/>
              </a:rPr>
              <a:t>e, </a:t>
            </a:r>
            <a:r>
              <a:rPr lang="sv-SE" dirty="0" smtClean="0">
                <a:sym typeface="Symbol"/>
              </a:rPr>
              <a:t>e då:</a:t>
            </a:r>
          </a:p>
          <a:p>
            <a:pPr marL="0" indent="0">
              <a:buNone/>
            </a:pPr>
            <a:r>
              <a:rPr lang="sv-SE" dirty="0" smtClean="0">
                <a:sym typeface="Symbol"/>
              </a:rPr>
              <a:t>         x((x = c</a:t>
            </a:r>
            <a:r>
              <a:rPr lang="sv-SE" dirty="0" smtClean="0"/>
              <a:t> </a:t>
            </a:r>
            <a:r>
              <a:rPr lang="sv-SE" dirty="0" smtClean="0">
                <a:sym typeface="Symbol"/>
              </a:rPr>
              <a:t> x = d  x = e  </a:t>
            </a:r>
            <a:r>
              <a:rPr lang="sv-SE" dirty="0">
                <a:sym typeface="Symbol"/>
              </a:rPr>
              <a:t>x = d </a:t>
            </a:r>
            <a:r>
              <a:rPr lang="sv-SE" dirty="0" smtClean="0">
                <a:sym typeface="Symbol"/>
              </a:rPr>
              <a:t> x = c)</a:t>
            </a:r>
            <a:r>
              <a:rPr lang="sv-SE" dirty="0" smtClean="0"/>
              <a:t> </a:t>
            </a:r>
            <a:r>
              <a:rPr lang="sv-SE" dirty="0" smtClean="0">
                <a:sym typeface="Symbol"/>
              </a:rPr>
              <a:t> </a:t>
            </a:r>
          </a:p>
          <a:p>
            <a:pPr marL="0" indent="0">
              <a:buNone/>
            </a:pPr>
            <a:r>
              <a:rPr lang="sv-SE" dirty="0" smtClean="0">
                <a:sym typeface="Symbol"/>
              </a:rPr>
              <a:t>                   (x </a:t>
            </a:r>
            <a:r>
              <a:rPr lang="sv-SE" dirty="0">
                <a:sym typeface="Symbol"/>
              </a:rPr>
              <a:t>= </a:t>
            </a:r>
            <a:r>
              <a:rPr lang="sv-SE" dirty="0" smtClean="0">
                <a:sym typeface="Symbol"/>
              </a:rPr>
              <a:t>d </a:t>
            </a:r>
            <a:r>
              <a:rPr lang="sv-SE" dirty="0">
                <a:sym typeface="Symbol"/>
              </a:rPr>
              <a:t></a:t>
            </a:r>
            <a:r>
              <a:rPr lang="sv-SE" dirty="0" smtClean="0">
                <a:sym typeface="Symbol"/>
              </a:rPr>
              <a:t> </a:t>
            </a:r>
            <a:r>
              <a:rPr lang="sv-SE" dirty="0">
                <a:sym typeface="Symbol"/>
              </a:rPr>
              <a:t>x = c</a:t>
            </a:r>
            <a:r>
              <a:rPr lang="sv-SE" dirty="0"/>
              <a:t> </a:t>
            </a:r>
            <a:r>
              <a:rPr lang="sv-SE" dirty="0" smtClean="0">
                <a:sym typeface="Symbol"/>
              </a:rPr>
              <a:t> x </a:t>
            </a:r>
            <a:r>
              <a:rPr lang="sv-SE" dirty="0">
                <a:sym typeface="Symbol"/>
              </a:rPr>
              <a:t>= </a:t>
            </a:r>
            <a:r>
              <a:rPr lang="sv-SE" dirty="0" smtClean="0">
                <a:sym typeface="Symbol"/>
              </a:rPr>
              <a:t>e  </a:t>
            </a:r>
            <a:r>
              <a:rPr lang="sv-SE" dirty="0">
                <a:sym typeface="Symbol"/>
              </a:rPr>
              <a:t>x = </a:t>
            </a:r>
            <a:r>
              <a:rPr lang="sv-SE" dirty="0" smtClean="0">
                <a:sym typeface="Symbol"/>
              </a:rPr>
              <a:t>e)) </a:t>
            </a:r>
          </a:p>
          <a:p>
            <a:pPr marL="0" indent="0">
              <a:buNone/>
            </a:pPr>
            <a:r>
              <a:rPr lang="sv-SE" dirty="0">
                <a:sym typeface="Symbol"/>
              </a:rPr>
              <a:t>ä</a:t>
            </a:r>
            <a:r>
              <a:rPr lang="sv-SE" dirty="0" smtClean="0">
                <a:sym typeface="Symbol"/>
              </a:rPr>
              <a:t>r en logisk sanning. </a:t>
            </a:r>
            <a:endParaRPr lang="sv-SE" dirty="0">
              <a:sym typeface="Symbol"/>
            </a:endParaRPr>
          </a:p>
        </p:txBody>
      </p:sp>
    </p:spTree>
    <p:extLst>
      <p:ext uri="{BB962C8B-B14F-4D97-AF65-F5344CB8AC3E}">
        <p14:creationId xmlns:p14="http://schemas.microsoft.com/office/powerpoint/2010/main" val="686231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9463" y="381000"/>
            <a:ext cx="7583487" cy="662711"/>
          </a:xfrm>
        </p:spPr>
        <p:txBody>
          <a:bodyPr/>
          <a:lstStyle/>
          <a:p>
            <a:r>
              <a:rPr lang="sv-SE" sz="2800" dirty="0" smtClean="0"/>
              <a:t>Övning 1</a:t>
            </a:r>
            <a:endParaRPr lang="sv-SE" sz="2800" dirty="0"/>
          </a:p>
        </p:txBody>
      </p:sp>
      <p:sp>
        <p:nvSpPr>
          <p:cNvPr id="3" name="Platshållare för innehåll 2"/>
          <p:cNvSpPr>
            <a:spLocks noGrp="1"/>
          </p:cNvSpPr>
          <p:nvPr>
            <p:ph idx="1"/>
          </p:nvPr>
        </p:nvSpPr>
        <p:spPr>
          <a:xfrm>
            <a:off x="779463" y="1169460"/>
            <a:ext cx="7583487" cy="4868270"/>
          </a:xfrm>
        </p:spPr>
        <p:txBody>
          <a:bodyPr>
            <a:normAutofit lnSpcReduction="10000"/>
          </a:bodyPr>
          <a:lstStyle/>
          <a:p>
            <a:pPr marL="282575" lvl="1" indent="-282575">
              <a:spcBef>
                <a:spcPts val="2000"/>
              </a:spcBef>
            </a:pPr>
            <a:r>
              <a:rPr lang="sv-SE" dirty="0" smtClean="0"/>
              <a:t>Låt U = </a:t>
            </a:r>
            <a:r>
              <a:rPr lang="sv-SE" dirty="0" smtClean="0">
                <a:sym typeface="Symbol"/>
              </a:rPr>
              <a:t>x | </a:t>
            </a:r>
            <a:r>
              <a:rPr lang="sv-SE" dirty="0" err="1" smtClean="0">
                <a:sym typeface="Symbol"/>
              </a:rPr>
              <a:t>NaturligtTal</a:t>
            </a:r>
            <a:r>
              <a:rPr lang="sv-SE" dirty="0" smtClean="0">
                <a:sym typeface="Symbol"/>
              </a:rPr>
              <a:t>(x), A = 2, 4, 6, 8, 10, B = 1, 3, 6, 7, 8, C = 1, 2,</a:t>
            </a:r>
            <a:r>
              <a:rPr lang="sv-SE" dirty="0">
                <a:sym typeface="Symbol"/>
              </a:rPr>
              <a:t> </a:t>
            </a:r>
            <a:r>
              <a:rPr lang="sv-SE" dirty="0" smtClean="0">
                <a:sym typeface="Symbol"/>
              </a:rPr>
              <a:t></a:t>
            </a:r>
            <a:r>
              <a:rPr lang="sv-SE" dirty="0">
                <a:sym typeface="Symbol"/>
              </a:rPr>
              <a:t>3</a:t>
            </a:r>
            <a:r>
              <a:rPr lang="sv-SE" dirty="0" smtClean="0">
                <a:sym typeface="Symbol"/>
              </a:rPr>
              <a:t>, 4</a:t>
            </a:r>
            <a:endParaRPr lang="sv-SE" dirty="0">
              <a:sym typeface="Symbol"/>
            </a:endParaRPr>
          </a:p>
          <a:p>
            <a:endParaRPr lang="sv-SE" dirty="0"/>
          </a:p>
          <a:p>
            <a:r>
              <a:rPr lang="sv-SE" dirty="0" smtClean="0"/>
              <a:t>Är följande satser sanna eller falska?</a:t>
            </a:r>
          </a:p>
          <a:p>
            <a:pPr lvl="1"/>
            <a:r>
              <a:rPr lang="sv-SE" dirty="0" smtClean="0"/>
              <a:t>(a) 2 </a:t>
            </a:r>
            <a:r>
              <a:rPr lang="sv-SE" dirty="0" smtClean="0">
                <a:sym typeface="Symbol"/>
              </a:rPr>
              <a:t> A</a:t>
            </a:r>
          </a:p>
          <a:p>
            <a:pPr lvl="1"/>
            <a:r>
              <a:rPr lang="sv-SE" dirty="0" smtClean="0">
                <a:sym typeface="Symbol"/>
              </a:rPr>
              <a:t>(b) 11  B</a:t>
            </a:r>
          </a:p>
          <a:p>
            <a:pPr lvl="1"/>
            <a:r>
              <a:rPr lang="sv-SE" dirty="0" smtClean="0">
                <a:sym typeface="Symbol"/>
              </a:rPr>
              <a:t>(c) 4   B</a:t>
            </a:r>
          </a:p>
          <a:p>
            <a:pPr lvl="1"/>
            <a:r>
              <a:rPr lang="sv-SE" dirty="0" smtClean="0">
                <a:sym typeface="Symbol"/>
              </a:rPr>
              <a:t>(d) A  U</a:t>
            </a:r>
          </a:p>
          <a:p>
            <a:pPr lvl="1"/>
            <a:r>
              <a:rPr lang="sv-SE" dirty="0" smtClean="0">
                <a:sym typeface="Symbol"/>
              </a:rPr>
              <a:t>(e) A = </a:t>
            </a:r>
            <a:r>
              <a:rPr lang="sv-SE" dirty="0">
                <a:sym typeface="Symbol"/>
              </a:rPr>
              <a:t>x | </a:t>
            </a:r>
            <a:r>
              <a:rPr lang="sv-SE" dirty="0" err="1" smtClean="0">
                <a:sym typeface="Symbol"/>
              </a:rPr>
              <a:t>JämntTal</a:t>
            </a:r>
            <a:r>
              <a:rPr lang="sv-SE" dirty="0" smtClean="0">
                <a:sym typeface="Symbol"/>
              </a:rPr>
              <a:t>(</a:t>
            </a:r>
            <a:r>
              <a:rPr lang="sv-SE" dirty="0">
                <a:sym typeface="Symbol"/>
              </a:rPr>
              <a:t>x)</a:t>
            </a:r>
            <a:r>
              <a:rPr lang="sv-SE" dirty="0" smtClean="0">
                <a:sym typeface="Symbol"/>
              </a:rPr>
              <a:t></a:t>
            </a:r>
          </a:p>
          <a:p>
            <a:pPr lvl="1"/>
            <a:r>
              <a:rPr lang="sv-SE" dirty="0" smtClean="0">
                <a:sym typeface="Symbol"/>
              </a:rPr>
              <a:t>(f) 3, 4, 5, 6 = </a:t>
            </a:r>
            <a:r>
              <a:rPr lang="sv-SE" dirty="0">
                <a:sym typeface="Symbol"/>
              </a:rPr>
              <a:t>x | </a:t>
            </a:r>
            <a:r>
              <a:rPr lang="sv-SE" dirty="0" smtClean="0">
                <a:sym typeface="Symbol"/>
              </a:rPr>
              <a:t>x  3 och x </a:t>
            </a:r>
            <a:r>
              <a:rPr lang="sv-SE" dirty="0" smtClean="0"/>
              <a:t> 6</a:t>
            </a:r>
            <a:r>
              <a:rPr lang="sv-SE" dirty="0" smtClean="0">
                <a:sym typeface="Symbol"/>
              </a:rPr>
              <a:t></a:t>
            </a:r>
          </a:p>
          <a:p>
            <a:pPr lvl="1"/>
            <a:r>
              <a:rPr lang="sv-SE" dirty="0" smtClean="0">
                <a:sym typeface="Symbol"/>
              </a:rPr>
              <a:t>(g) 3  C</a:t>
            </a:r>
          </a:p>
          <a:p>
            <a:pPr lvl="1"/>
            <a:r>
              <a:rPr lang="sv-SE" dirty="0" smtClean="0">
                <a:sym typeface="Symbol"/>
              </a:rPr>
              <a:t>(h) </a:t>
            </a:r>
            <a:r>
              <a:rPr lang="sv-SE" dirty="0">
                <a:sym typeface="Symbol"/>
              </a:rPr>
              <a:t>3</a:t>
            </a:r>
            <a:r>
              <a:rPr lang="sv-SE" dirty="0" smtClean="0">
                <a:sym typeface="Symbol"/>
              </a:rPr>
              <a:t>  C </a:t>
            </a:r>
            <a:endParaRPr lang="sv-SE" dirty="0">
              <a:sym typeface="Symbol"/>
            </a:endParaRPr>
          </a:p>
          <a:p>
            <a:pPr lvl="1"/>
            <a:endParaRPr lang="sv-SE" dirty="0">
              <a:sym typeface="Symbol"/>
            </a:endParaRPr>
          </a:p>
          <a:p>
            <a:pPr lvl="1"/>
            <a:endParaRPr lang="sv-SE" dirty="0"/>
          </a:p>
        </p:txBody>
      </p:sp>
    </p:spTree>
    <p:extLst>
      <p:ext uri="{BB962C8B-B14F-4D97-AF65-F5344CB8AC3E}">
        <p14:creationId xmlns:p14="http://schemas.microsoft.com/office/powerpoint/2010/main" val="5132139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3110</TotalTime>
  <Words>1632</Words>
  <Application>Microsoft Macintosh PowerPoint</Application>
  <PresentationFormat>Bildspel på skärmen (4:3)</PresentationFormat>
  <Paragraphs>161</Paragraphs>
  <Slides>23</Slides>
  <Notes>0</Notes>
  <HiddenSlides>0</HiddenSlides>
  <MMClips>0</MMClips>
  <ScaleCrop>false</ScaleCrop>
  <HeadingPairs>
    <vt:vector size="4" baseType="variant">
      <vt:variant>
        <vt:lpstr>Tema</vt:lpstr>
      </vt:variant>
      <vt:variant>
        <vt:i4>1</vt:i4>
      </vt:variant>
      <vt:variant>
        <vt:lpstr>Bildrubriker</vt:lpstr>
      </vt:variant>
      <vt:variant>
        <vt:i4>23</vt:i4>
      </vt:variant>
    </vt:vector>
  </HeadingPairs>
  <TitlesOfParts>
    <vt:vector size="24" baseType="lpstr">
      <vt:lpstr>Revolution</vt:lpstr>
      <vt:lpstr>Filosofisk logik Kapitel 15</vt:lpstr>
      <vt:lpstr>Dagens upplägg</vt:lpstr>
      <vt:lpstr>Vad är en mängd?</vt:lpstr>
      <vt:lpstr>Naiv mängdlära</vt:lpstr>
      <vt:lpstr>Naiv mängdlära</vt:lpstr>
      <vt:lpstr>Naiv mängdlära Extensionalitetsaxiomet</vt:lpstr>
      <vt:lpstr>Naiv mängdlära Abstraktionsaxiomet (eng. comprehension)</vt:lpstr>
      <vt:lpstr>Naiv mängdlära Abstraktionsaxiomet</vt:lpstr>
      <vt:lpstr>Övning 1</vt:lpstr>
      <vt:lpstr>Små mängder Tomma mängden</vt:lpstr>
      <vt:lpstr>Små mängder Singletonmängden (alt. enhetsmängden)</vt:lpstr>
      <vt:lpstr>Ordnade par</vt:lpstr>
      <vt:lpstr>Några nyttiga mängdteoretiska operationer</vt:lpstr>
      <vt:lpstr>Övning 2</vt:lpstr>
      <vt:lpstr>Mängdteoretiska modeller</vt:lpstr>
      <vt:lpstr>Mängdteoretiska modeller Relationer</vt:lpstr>
      <vt:lpstr>Mängdteoretiska modeller Relationer</vt:lpstr>
      <vt:lpstr>Övning 3</vt:lpstr>
      <vt:lpstr>Mängdteoretiska modeller Relationer</vt:lpstr>
      <vt:lpstr>Mängdteoretiska modeller Funktioner</vt:lpstr>
      <vt:lpstr>Delmängder</vt:lpstr>
      <vt:lpstr>Potensmängder</vt:lpstr>
      <vt:lpstr>Övning 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Filosofisk logik Kapitel 15</dc:title>
  <dc:creator>Robin Stenwall</dc:creator>
  <cp:lastModifiedBy>Robin Stenwall</cp:lastModifiedBy>
  <cp:revision>48</cp:revision>
  <cp:lastPrinted>2017-11-27T08:51:38Z</cp:lastPrinted>
  <dcterms:created xsi:type="dcterms:W3CDTF">2015-11-25T13:38:24Z</dcterms:created>
  <dcterms:modified xsi:type="dcterms:W3CDTF">2017-11-28T09:01:09Z</dcterms:modified>
</cp:coreProperties>
</file>